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ink/ink3.xml" ContentType="application/inkml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4" r:id="rId1"/>
  </p:sldMasterIdLst>
  <p:notesMasterIdLst>
    <p:notesMasterId r:id="rId43"/>
  </p:notesMasterIdLst>
  <p:sldIdLst>
    <p:sldId id="331" r:id="rId2"/>
    <p:sldId id="336" r:id="rId3"/>
    <p:sldId id="334" r:id="rId4"/>
    <p:sldId id="335" r:id="rId5"/>
    <p:sldId id="305" r:id="rId6"/>
    <p:sldId id="337" r:id="rId7"/>
    <p:sldId id="320" r:id="rId8"/>
    <p:sldId id="338" r:id="rId9"/>
    <p:sldId id="356" r:id="rId10"/>
    <p:sldId id="370" r:id="rId11"/>
    <p:sldId id="372" r:id="rId12"/>
    <p:sldId id="377" r:id="rId13"/>
    <p:sldId id="263" r:id="rId14"/>
    <p:sldId id="273" r:id="rId15"/>
    <p:sldId id="275" r:id="rId16"/>
    <p:sldId id="276" r:id="rId17"/>
    <p:sldId id="279" r:id="rId18"/>
    <p:sldId id="341" r:id="rId19"/>
    <p:sldId id="342" r:id="rId20"/>
    <p:sldId id="378" r:id="rId21"/>
    <p:sldId id="343" r:id="rId22"/>
    <p:sldId id="344" r:id="rId23"/>
    <p:sldId id="345" r:id="rId24"/>
    <p:sldId id="351" r:id="rId25"/>
    <p:sldId id="268" r:id="rId26"/>
    <p:sldId id="346" r:id="rId27"/>
    <p:sldId id="347" r:id="rId28"/>
    <p:sldId id="348" r:id="rId29"/>
    <p:sldId id="349" r:id="rId30"/>
    <p:sldId id="350" r:id="rId31"/>
    <p:sldId id="291" r:id="rId32"/>
    <p:sldId id="379" r:id="rId33"/>
    <p:sldId id="352" r:id="rId34"/>
    <p:sldId id="354" r:id="rId35"/>
    <p:sldId id="284" r:id="rId36"/>
    <p:sldId id="340" r:id="rId37"/>
    <p:sldId id="402" r:id="rId38"/>
    <p:sldId id="403" r:id="rId39"/>
    <p:sldId id="357" r:id="rId40"/>
    <p:sldId id="358" r:id="rId41"/>
    <p:sldId id="376" r:id="rId42"/>
  </p:sldIdLst>
  <p:sldSz cx="12192000" cy="6858000"/>
  <p:notesSz cx="6669088" cy="9872663"/>
  <p:defaultTextStyle>
    <a:defPPr>
      <a:defRPr lang="nl-NL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3BBF5FD-6E24-4EC9-A4B2-9901326167A7}" v="7" dt="2021-12-09T08:09:22.161"/>
    <p1510:client id="{55BAC157-D180-8344-BDE7-01FD3781A86F}" v="163" dt="2021-12-09T08:07:58.08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384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abuurs SM, Sanne" userId="d4330de1-1801-493b-862a-3955beb6ddf5" providerId="ADAL" clId="{13BBF5FD-6E24-4EC9-A4B2-9901326167A7}"/>
    <pc:docChg chg="undo custSel modSld sldOrd">
      <pc:chgData name="Nabuurs SM, Sanne" userId="d4330de1-1801-493b-862a-3955beb6ddf5" providerId="ADAL" clId="{13BBF5FD-6E24-4EC9-A4B2-9901326167A7}" dt="2021-12-09T08:09:22.161" v="8"/>
      <pc:docMkLst>
        <pc:docMk/>
      </pc:docMkLst>
      <pc:sldChg chg="addSp">
        <pc:chgData name="Nabuurs SM, Sanne" userId="d4330de1-1801-493b-862a-3955beb6ddf5" providerId="ADAL" clId="{13BBF5FD-6E24-4EC9-A4B2-9901326167A7}" dt="2021-12-09T08:08:46.733" v="2"/>
        <pc:sldMkLst>
          <pc:docMk/>
          <pc:sldMk cId="482193232" sldId="273"/>
        </pc:sldMkLst>
        <pc:inkChg chg="add">
          <ac:chgData name="Nabuurs SM, Sanne" userId="d4330de1-1801-493b-862a-3955beb6ddf5" providerId="ADAL" clId="{13BBF5FD-6E24-4EC9-A4B2-9901326167A7}" dt="2021-12-09T08:08:46.733" v="2"/>
          <ac:inkMkLst>
            <pc:docMk/>
            <pc:sldMk cId="482193232" sldId="273"/>
            <ac:inkMk id="4" creationId="{BDF406A9-99BC-432F-8923-85D030AD950D}"/>
          </ac:inkMkLst>
        </pc:inkChg>
      </pc:sldChg>
      <pc:sldChg chg="modSp">
        <pc:chgData name="Nabuurs SM, Sanne" userId="d4330de1-1801-493b-862a-3955beb6ddf5" providerId="ADAL" clId="{13BBF5FD-6E24-4EC9-A4B2-9901326167A7}" dt="2021-12-09T07:37:01.741" v="1" actId="20577"/>
        <pc:sldMkLst>
          <pc:docMk/>
          <pc:sldMk cId="2105773508" sldId="337"/>
        </pc:sldMkLst>
        <pc:spChg chg="mod">
          <ac:chgData name="Nabuurs SM, Sanne" userId="d4330de1-1801-493b-862a-3955beb6ddf5" providerId="ADAL" clId="{13BBF5FD-6E24-4EC9-A4B2-9901326167A7}" dt="2021-12-09T07:37:01.741" v="1" actId="20577"/>
          <ac:spMkLst>
            <pc:docMk/>
            <pc:sldMk cId="2105773508" sldId="337"/>
            <ac:spMk id="6" creationId="{00000000-0000-0000-0000-000000000000}"/>
          </ac:spMkLst>
        </pc:spChg>
      </pc:sldChg>
      <pc:sldChg chg="addSp delSp modSp mod ord">
        <pc:chgData name="Nabuurs SM, Sanne" userId="d4330de1-1801-493b-862a-3955beb6ddf5" providerId="ADAL" clId="{13BBF5FD-6E24-4EC9-A4B2-9901326167A7}" dt="2021-12-09T08:09:22.161" v="8"/>
        <pc:sldMkLst>
          <pc:docMk/>
          <pc:sldMk cId="2501128301" sldId="376"/>
        </pc:sldMkLst>
        <pc:graphicFrameChg chg="add del modGraphic">
          <ac:chgData name="Nabuurs SM, Sanne" userId="d4330de1-1801-493b-862a-3955beb6ddf5" providerId="ADAL" clId="{13BBF5FD-6E24-4EC9-A4B2-9901326167A7}" dt="2021-12-09T08:09:19.414" v="6" actId="27309"/>
          <ac:graphicFrameMkLst>
            <pc:docMk/>
            <pc:sldMk cId="2501128301" sldId="376"/>
            <ac:graphicFrameMk id="4" creationId="{81B77788-FF3A-4935-93AD-61FAB22A6182}"/>
          </ac:graphicFrameMkLst>
        </pc:graphicFrameChg>
      </pc:sldChg>
      <pc:sldChg chg="addSp">
        <pc:chgData name="Nabuurs SM, Sanne" userId="d4330de1-1801-493b-862a-3955beb6ddf5" providerId="ADAL" clId="{13BBF5FD-6E24-4EC9-A4B2-9901326167A7}" dt="2021-12-09T08:08:46.733" v="2"/>
        <pc:sldMkLst>
          <pc:docMk/>
          <pc:sldMk cId="1069605885" sldId="377"/>
        </pc:sldMkLst>
        <pc:inkChg chg="add">
          <ac:chgData name="Nabuurs SM, Sanne" userId="d4330de1-1801-493b-862a-3955beb6ddf5" providerId="ADAL" clId="{13BBF5FD-6E24-4EC9-A4B2-9901326167A7}" dt="2021-12-09T08:08:46.733" v="2"/>
          <ac:inkMkLst>
            <pc:docMk/>
            <pc:sldMk cId="1069605885" sldId="377"/>
            <ac:inkMk id="5" creationId="{8EF557D8-296E-4C7D-AB9D-7186E59F8474}"/>
          </ac:inkMkLst>
        </pc:ink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T" type="integer" max="2.14748E9" units="dev"/>
        </inkml:traceFormat>
        <inkml:channelProperties>
          <inkml:channelProperty channel="X" name="resolution" value="175.62845" units="1/cm"/>
          <inkml:channelProperty channel="Y" name="resolution" value="311.53262" units="1/cm"/>
          <inkml:channelProperty channel="T" name="resolution" value="1" units="1/dev"/>
        </inkml:channelProperties>
      </inkml:inkSource>
      <inkml:timestamp xml:id="ts0" timeString="2018-12-13T08:31:04.93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379 8675 0,'0'0'0,"0"0"16,0 0-16,0 0 15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T" type="integer" max="2.14748E9" units="dev"/>
        </inkml:traceFormat>
        <inkml:channelProperties>
          <inkml:channelProperty channel="X" name="resolution" value="324.81165" units="1/cm"/>
          <inkml:channelProperty channel="Y" name="resolution" value="568.97034" units="1/cm"/>
          <inkml:channelProperty channel="T" name="resolution" value="1" units="1/dev"/>
        </inkml:channelProperties>
      </inkml:inkSource>
      <inkml:timestamp xml:id="ts0" timeString="2021-12-09T07:45:57.42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31781 2715 0,'-19'12'16,"-5"5"-16,-1 8 16,0 6-1,2 3-15,-1 6 16,4 5 0,0 6-16,0 2 15,5 6 1,-4 6-16,-3 7 15,-2 8 1,-4 6-16,-2 9 16,-2 2-16,4 3 15,-2 4 1,4 0-16,1 2 16,4-3-1,6-2-15,6-5 16,8-6-1,6-8-15,6-7 16,7-6 0,8-7-16,4-9 15,9-9 1,9-14-16,6-10 16,4-11-16,2-11 15,0-14 1,1-6-16,-4-7 15,-5-9 1,-1-9-16,1-6 16,-3-5-1,-6-2-15,-6-2 16,-9 1 0,-6 1-16,-8 4 15,-10 2 1,-9 0-16,-8 5 15,-6 1-15,-9 5 16,-8 5 0,-7 6-16,-8 6 15,-7 12 1,-5 7-16,-4 4 16,-2 10-16,2 5 15,0 2 1,2-2-16,16-4 15,15-2 1</inkml:trace>
  <inkml:trace contextRef="#ctx0" brushRef="#br0" timeOffset="911.44">33147 3742 0,'0'0'0,"0"0"16,0 0 0,0 0-16,0 0 15,0 0 1,0 0-16,-27 14 16,-15 10-16,-11 5 15,-6 7 1,-2 7-16,0 7 15,3 1 1,2 9-16,0 4 16,5 1-16,7 5 15,5 1 1,9 1-16,5-2 16,15-1-1,15-5-15,14-7 16,12-8-1,15-4-15,14-9 16,6-8 0,6-7-16,5-6 15,-2-5-15,-4-3 16,-3-4 0,-9-2-16,-11-1 15,-4 0 1,-4 2-16,-5 1 15,-5 2-15,-7 5 16,-7-1 0,-6-2-16,-4-4 15</inkml:trace>
  <inkml:trace contextRef="#ctx0" brushRef="#br0" timeOffset="5352.45">25670 15484 0,'0'0'0,"0"0"15,0 0 1,0 0-16,4-21 15,7-11 1,8-1-16,10 4 16,3 5-1,3 7-15,3 3 16,4 3-16,3 5 16,1 3-1,2 6-15,-3 9 16,-1 9-16,-9 10 15,-6 10 1,-10 12-16,-2-1 16,-9-2-1,-4-6-15,-2-9 16,-1-12 0,2-6-16,1-5 15,1-3-15,5-4 16,5-2-1,1-1-15,6-3 16,5 1-16,4 2 16,1 5-1,3 1-15,-3 4 16,1 1 0,1 4-16,-2 0 15,-3 4-15,-4-1 16,-3 1-1,-4 1-15,-5-1 16,-6 0-16,-7 3 16,-8 2-1,-8 2-15,-10 0 16,-7-1 0,-4 2-16,-8-3 15,-7-2 1,-5-3-16,-5-3 15,-6 2-15,-4-5 16,0-3 0,-2-6-16,-3-9 15,6-6 1,2-4-16,4 2 16,2 1-16,13 2 15,18 2 1</inkml:trace>
  <inkml:trace contextRef="#ctx0" brushRef="#br0" timeOffset="6026.27">27667 15039 0,'-19'-7'0,"-8"-1"15,-5 2 1,-2 4-16,-7 8 15,-3 8-15,0 7 16,-4 7 0,-4 10-16,2 8 15,0 6 1,4 7-16,2 5 16,7 6-1,7 6-15,5 0 16,10-4-1,8-7-15,12-10 16,11-11 0,9-6-16,7-10 15,11-9-15,8-8 16,5-5 0,5-8-16,4-7 15,5-4 1,-1-1-16,-1 2 15,-5-4-15,-6-1 16,-6 0 0,-13 3-16</inkml:trace>
  <inkml:trace contextRef="#ctx0" brushRef="#br0" timeOffset="7302.48">19853 16204 0,'-20'-3'16,"-4"-1"-16,1-2 16,8-1-16,11-5 15,7-4 1,9-6-16,12-8 16,10-3-16,9-2 15,7 5 1,5 7-16,4 9 15,-1 11-15,-3 8 16,-4 8 0,-5 9-16,-7 10 15,-10 6-15,-6 5 16,-5 1 0,-7 2-16,-3-3 15,0-5 1,-1-3-16,3-7 15,-1-6 1,7-4-16,5-6 16,5-5-16,3-1 15,1-4 1,5 0-16,3 5 16,-2 0-16,-3 5 15,-6 3 1,1 2-16,-3 0 15,-3 1-15,-8-2 16,-3 2 0,-4 1-16,-6 3 15,-6 5-15,-8 3 16,-5 0 0,-11 1-16,-6 1 15,-8-1 1,-4-1-16,-6-4 15,-6-4-15,0-3 16,-2-2 0,-1-4-16,2-5 15,14-2-15,14-5 16</inkml:trace>
  <inkml:trace contextRef="#ctx0" brushRef="#br0" timeOffset="8050.9">21656 15844 0,'6'14'16,"-3"4"-1,-6-3-15,-6-5 16,-6-2-16,-7 1 16,0-4-1,-5 3-15,-3 2 16,-4 5-1,-1 6-15,-2 7 16,-2 7-16,-5 9 16,3 16-1,1 8-15,3 7 16,6 4 0,7 3-16,7 1 15,9-6 1,8-5-16,7-10 15,6-5-15,11-8 16,8-9 0,8-5-16,2-7 15,1-6 1,4-4-16,1-4 16,2-4-16,-1-5 15,0-2 1,0-3-16,-1-4 15,0-3 1,1-3-16,1 2 16,1 4-16,-3 2 15,5 1 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2160" units="cm"/>
          <inkml:channel name="T" type="integer" max="2.14748E9" units="dev"/>
        </inkml:traceFormat>
        <inkml:channelProperties>
          <inkml:channelProperty channel="X" name="resolution" value="23.13253" units="1/cm"/>
          <inkml:channelProperty channel="Y" name="resolution" value="22.97872" units="1/cm"/>
          <inkml:channelProperty channel="T" name="resolution" value="1" units="1/dev"/>
        </inkml:channelProperties>
      </inkml:inkSource>
      <inkml:timestamp xml:id="ts0" timeString="2021-12-09T07:48:00.83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14958 3748 0,'0'18'78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889938" cy="4936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777607" y="0"/>
            <a:ext cx="2889938" cy="4936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2253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2863" y="739775"/>
            <a:ext cx="6583362" cy="370363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22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66909" y="4689515"/>
            <a:ext cx="5335270" cy="44426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l-NL" noProof="0"/>
              <a:t>Click to edit Master text styles</a:t>
            </a:r>
          </a:p>
          <a:p>
            <a:pPr lvl="1"/>
            <a:r>
              <a:rPr lang="nl-NL" noProof="0"/>
              <a:t>Second level</a:t>
            </a:r>
          </a:p>
          <a:p>
            <a:pPr lvl="2"/>
            <a:r>
              <a:rPr lang="nl-NL" noProof="0"/>
              <a:t>Third level</a:t>
            </a:r>
          </a:p>
          <a:p>
            <a:pPr lvl="3"/>
            <a:r>
              <a:rPr lang="nl-NL" noProof="0"/>
              <a:t>Fourth level</a:t>
            </a:r>
          </a:p>
          <a:p>
            <a:pPr lvl="4"/>
            <a:r>
              <a:rPr lang="nl-NL" noProof="0"/>
              <a:t>Fifth level</a:t>
            </a:r>
          </a:p>
        </p:txBody>
      </p:sp>
      <p:sp>
        <p:nvSpPr>
          <p:cNvPr id="922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377316"/>
            <a:ext cx="2889938" cy="4936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922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777607" y="9377316"/>
            <a:ext cx="2889938" cy="4936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0ADFCB49-DD71-4BDF-94EA-8DF566B42F97}" type="slidenum">
              <a:rPr lang="nl-NL"/>
              <a:pPr>
                <a:defRPr/>
              </a:pPr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7645525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863" y="739775"/>
            <a:ext cx="6583362" cy="37036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4734F5-513D-49CA-B880-0A9DD3E1651B}" type="slidenum">
              <a:rPr lang="nl-NL" altLang="nl-NL" smtClean="0"/>
              <a:pPr/>
              <a:t>1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17794093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C1AD225-ABAD-42C6-A063-C8491EE2C05B}" type="slidenum">
              <a:rPr lang="nl-NL" smtClean="0"/>
              <a:pPr/>
              <a:t>21</a:t>
            </a:fld>
            <a:endParaRPr lang="nl-NL"/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2863" y="739775"/>
            <a:ext cx="6583362" cy="3703638"/>
          </a:xfrm>
          <a:ln/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194911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C1AD225-ABAD-42C6-A063-C8491EE2C05B}" type="slidenum">
              <a:rPr lang="nl-NL" smtClean="0"/>
              <a:pPr/>
              <a:t>22</a:t>
            </a:fld>
            <a:endParaRPr lang="nl-NL"/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2863" y="739775"/>
            <a:ext cx="6583362" cy="3703638"/>
          </a:xfrm>
          <a:ln/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401967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C1AD225-ABAD-42C6-A063-C8491EE2C05B}" type="slidenum">
              <a:rPr lang="nl-NL" smtClean="0"/>
              <a:pPr/>
              <a:t>23</a:t>
            </a:fld>
            <a:endParaRPr lang="nl-NL"/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2863" y="739775"/>
            <a:ext cx="6583362" cy="3703638"/>
          </a:xfrm>
          <a:ln/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850500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863" y="739775"/>
            <a:ext cx="6583362" cy="37036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ADFCB49-DD71-4BDF-94EA-8DF566B42F97}" type="slidenum">
              <a:rPr lang="nl-NL" smtClean="0"/>
              <a:pPr>
                <a:defRPr/>
              </a:pPr>
              <a:t>25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38719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863" y="739775"/>
            <a:ext cx="6583362" cy="37036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ADFCB49-DD71-4BDF-94EA-8DF566B42F97}" type="slidenum">
              <a:rPr lang="nl-NL" smtClean="0"/>
              <a:pPr>
                <a:defRPr/>
              </a:pPr>
              <a:t>26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744279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863" y="739775"/>
            <a:ext cx="6583362" cy="37036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ADFCB49-DD71-4BDF-94EA-8DF566B42F97}" type="slidenum">
              <a:rPr lang="nl-NL" smtClean="0"/>
              <a:pPr>
                <a:defRPr/>
              </a:pPr>
              <a:t>27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608347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863" y="739775"/>
            <a:ext cx="6583362" cy="37036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ADFCB49-DD71-4BDF-94EA-8DF566B42F97}" type="slidenum">
              <a:rPr lang="nl-NL" smtClean="0"/>
              <a:pPr>
                <a:defRPr/>
              </a:pPr>
              <a:t>28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233892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863" y="739775"/>
            <a:ext cx="6583362" cy="37036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/>
              <a:t>DG</a:t>
            </a:r>
            <a:r>
              <a:rPr lang="nl-NL" baseline="0"/>
              <a:t> voor sommige reacties klein, concentraties belangrijk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ADFCB49-DD71-4BDF-94EA-8DF566B42F97}" type="slidenum">
              <a:rPr lang="nl-NL" smtClean="0"/>
              <a:pPr>
                <a:defRPr/>
              </a:pPr>
              <a:t>31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240277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42863" y="739775"/>
            <a:ext cx="6583362" cy="3703638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ADFCB49-DD71-4BDF-94EA-8DF566B42F97}" type="slidenum">
              <a:rPr lang="nl-NL" smtClean="0"/>
              <a:pPr>
                <a:defRPr/>
              </a:pPr>
              <a:t>33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792342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42863" y="739775"/>
            <a:ext cx="6583362" cy="3703638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ADFCB49-DD71-4BDF-94EA-8DF566B42F97}" type="slidenum">
              <a:rPr lang="nl-NL" smtClean="0"/>
              <a:pPr>
                <a:defRPr/>
              </a:pPr>
              <a:t>34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032506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DEC7BBA-653F-4521-9CC6-6AB53B6399E1}" type="slidenum">
              <a:rPr lang="nl-NL" altLang="nl-NL"/>
              <a:pPr/>
              <a:t>5</a:t>
            </a:fld>
            <a:endParaRPr lang="nl-NL" altLang="nl-NL"/>
          </a:p>
        </p:txBody>
      </p:sp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2863" y="739775"/>
            <a:ext cx="6583362" cy="3703638"/>
          </a:xfrm>
          <a:ln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altLang="nl-NL"/>
              <a:t>Eindstadium van glycolyse</a:t>
            </a:r>
          </a:p>
          <a:p>
            <a:endParaRPr lang="nl-NL" altLang="nl-NL"/>
          </a:p>
          <a:p>
            <a:r>
              <a:rPr lang="nl-NL" altLang="nl-NL"/>
              <a:t>C=OO</a:t>
            </a:r>
            <a:r>
              <a:rPr lang="nl-NL" altLang="nl-NL" baseline="30000"/>
              <a:t>-</a:t>
            </a:r>
            <a:r>
              <a:rPr lang="nl-NL" altLang="nl-NL"/>
              <a:t>-C=O-CH3</a:t>
            </a:r>
          </a:p>
          <a:p>
            <a:endParaRPr lang="nl-NL" altLang="nl-NL"/>
          </a:p>
          <a:p>
            <a:r>
              <a:rPr lang="nl-NL" altLang="nl-NL"/>
              <a:t>Wie weet nog wat </a:t>
            </a:r>
            <a:r>
              <a:rPr lang="nl-NL" altLang="nl-NL" err="1"/>
              <a:t>coenzymA</a:t>
            </a:r>
            <a:r>
              <a:rPr lang="nl-NL" altLang="nl-NL"/>
              <a:t> was?</a:t>
            </a:r>
          </a:p>
          <a:p>
            <a:endParaRPr lang="nl-NL" altLang="nl-NL"/>
          </a:p>
          <a:p>
            <a:r>
              <a:rPr lang="nl-NL" altLang="nl-NL"/>
              <a:t>Lactaat: in rode bloedcellen (verzuring bij intensief sporten), </a:t>
            </a:r>
            <a:r>
              <a:rPr lang="nl-NL" altLang="nl-NL" err="1"/>
              <a:t>lactobacillus</a:t>
            </a:r>
            <a:r>
              <a:rPr lang="nl-NL" altLang="nl-NL"/>
              <a:t> (daarom is yoghurt zuur).</a:t>
            </a:r>
          </a:p>
          <a:p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101875801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863" y="739775"/>
            <a:ext cx="6583362" cy="37036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ADFCB49-DD71-4BDF-94EA-8DF566B42F97}" type="slidenum">
              <a:rPr lang="nl-NL" smtClean="0"/>
              <a:pPr>
                <a:defRPr/>
              </a:pPr>
              <a:t>35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6288030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71FD03B-583A-4E79-8EB5-1A4AEBC53BFD}" type="slidenum">
              <a:rPr lang="nl-NL" smtClean="0"/>
              <a:pPr/>
              <a:t>36</a:t>
            </a:fld>
            <a:endParaRPr lang="nl-NL"/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2863" y="739775"/>
            <a:ext cx="6583362" cy="3703638"/>
          </a:xfrm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nl-NL"/>
              <a:t>Ook</a:t>
            </a:r>
            <a:r>
              <a:rPr lang="nl-NL" baseline="0"/>
              <a:t> lage pH </a:t>
            </a:r>
            <a:r>
              <a:rPr lang="nl-NL" baseline="0" err="1"/>
              <a:t>inhibeert</a:t>
            </a:r>
            <a:r>
              <a:rPr lang="nl-NL" baseline="0"/>
              <a:t>, bescherming spieren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7192699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71FD03B-583A-4E79-8EB5-1A4AEBC53BFD}" type="slidenum">
              <a:rPr lang="nl-NL" smtClean="0"/>
              <a:pPr/>
              <a:t>37</a:t>
            </a:fld>
            <a:endParaRPr lang="nl-NL"/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2863" y="739775"/>
            <a:ext cx="6583362" cy="3703638"/>
          </a:xfrm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nl-NL"/>
              <a:t>Ook</a:t>
            </a:r>
            <a:r>
              <a:rPr lang="nl-NL" baseline="0"/>
              <a:t> lage pH </a:t>
            </a:r>
            <a:r>
              <a:rPr lang="nl-NL" baseline="0" err="1"/>
              <a:t>inhibeert</a:t>
            </a:r>
            <a:r>
              <a:rPr lang="nl-NL" baseline="0"/>
              <a:t>, bescherming spieren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2514892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71FD03B-583A-4E79-8EB5-1A4AEBC53BFD}" type="slidenum">
              <a:rPr lang="nl-NL" smtClean="0"/>
              <a:pPr/>
              <a:t>38</a:t>
            </a:fld>
            <a:endParaRPr lang="nl-NL"/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2863" y="739775"/>
            <a:ext cx="6583362" cy="3703638"/>
          </a:xfrm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nl-NL"/>
              <a:t>Ook</a:t>
            </a:r>
            <a:r>
              <a:rPr lang="nl-NL" baseline="0"/>
              <a:t> lage pH </a:t>
            </a:r>
            <a:r>
              <a:rPr lang="nl-NL" baseline="0" err="1"/>
              <a:t>inhibeert</a:t>
            </a:r>
            <a:r>
              <a:rPr lang="nl-NL" baseline="0"/>
              <a:t>, bescherming spieren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193657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863" y="739775"/>
            <a:ext cx="6583362" cy="37036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ADFCB49-DD71-4BDF-94EA-8DF566B42F97}" type="slidenum">
              <a:rPr lang="nl-NL" smtClean="0"/>
              <a:pPr>
                <a:defRPr/>
              </a:pPr>
              <a:t>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675243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EFBE661-439A-449B-9B4F-1122A01F14EF}" type="slidenum">
              <a:rPr lang="nl-NL" smtClean="0"/>
              <a:pPr/>
              <a:t>13</a:t>
            </a:fld>
            <a:endParaRPr lang="nl-NL"/>
          </a:p>
        </p:txBody>
      </p:sp>
      <p:sp>
        <p:nvSpPr>
          <p:cNvPr id="25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2863" y="739775"/>
            <a:ext cx="6583362" cy="3703638"/>
          </a:xfrm>
          <a:ln/>
        </p:spPr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9212" y="4689515"/>
            <a:ext cx="4890665" cy="4442698"/>
          </a:xfrm>
          <a:noFill/>
          <a:ln/>
        </p:spPr>
        <p:txBody>
          <a:bodyPr/>
          <a:lstStyle/>
          <a:p>
            <a:pPr>
              <a:spcBef>
                <a:spcPct val="50000"/>
              </a:spcBef>
            </a:pPr>
            <a:r>
              <a:rPr lang="el-GR" sz="1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Δ</a:t>
            </a:r>
            <a:r>
              <a:rPr lang="en-US" sz="1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G</a:t>
            </a:r>
            <a:r>
              <a:rPr lang="en-US" sz="1000" kern="1200" baseline="300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0</a:t>
            </a:r>
            <a:r>
              <a:rPr lang="en-US" sz="1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’ = (13,8 + -30,5) = -16,7 kJ/</a:t>
            </a:r>
            <a:r>
              <a:rPr lang="en-US" sz="1000" kern="1200" err="1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mol</a:t>
            </a:r>
            <a:endParaRPr lang="en-US" sz="1000" kern="1200">
              <a:solidFill>
                <a:schemeClr val="tx1"/>
              </a:solidFill>
              <a:latin typeface="Arial" pitchFamily="34" charset="0"/>
              <a:ea typeface="+mn-ea"/>
              <a:cs typeface="Arial" pitchFamily="34" charset="0"/>
            </a:endParaRPr>
          </a:p>
          <a:p>
            <a:pPr>
              <a:spcBef>
                <a:spcPct val="50000"/>
              </a:spcBef>
            </a:pPr>
            <a:r>
              <a:rPr lang="en-US" sz="1000" kern="1200" err="1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Bij</a:t>
            </a:r>
            <a:r>
              <a:rPr lang="en-US" sz="1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 1M </a:t>
            </a:r>
            <a:r>
              <a:rPr lang="en-US" sz="1000" kern="1200" err="1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concentraties</a:t>
            </a:r>
            <a:r>
              <a:rPr lang="en-US" sz="1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 en pH 7,0</a:t>
            </a:r>
          </a:p>
          <a:p>
            <a:pPr>
              <a:spcBef>
                <a:spcPct val="50000"/>
              </a:spcBef>
            </a:pPr>
            <a:r>
              <a:rPr lang="en-US" sz="1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‘</a:t>
            </a:r>
            <a:r>
              <a:rPr lang="en-US" sz="1000" kern="1200" err="1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Echte</a:t>
            </a:r>
            <a:r>
              <a:rPr lang="en-US" sz="1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’ </a:t>
            </a:r>
            <a:r>
              <a:rPr lang="el-GR" sz="1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Δ</a:t>
            </a:r>
            <a:r>
              <a:rPr lang="en-US" sz="1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G in de </a:t>
            </a:r>
            <a:r>
              <a:rPr lang="en-US" sz="1000" kern="1200" err="1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cel</a:t>
            </a:r>
            <a:r>
              <a:rPr lang="en-US" sz="1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 (</a:t>
            </a:r>
            <a:r>
              <a:rPr lang="en-US" sz="1000" kern="1200" err="1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erythrocyten</a:t>
            </a:r>
            <a:r>
              <a:rPr lang="en-US" sz="1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): - 33,9 kJ/</a:t>
            </a:r>
            <a:r>
              <a:rPr lang="en-US" sz="1000" kern="1200" err="1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mol</a:t>
            </a:r>
            <a:endParaRPr lang="en-US" sz="1000" kern="1200">
              <a:solidFill>
                <a:schemeClr val="tx1"/>
              </a:solidFill>
              <a:latin typeface="Arial" pitchFamily="34" charset="0"/>
              <a:ea typeface="+mn-ea"/>
              <a:cs typeface="Arial" pitchFamily="34" charset="0"/>
            </a:endParaRPr>
          </a:p>
          <a:p>
            <a:pPr>
              <a:spcBef>
                <a:spcPct val="50000"/>
              </a:spcBef>
            </a:pPr>
            <a:r>
              <a:rPr lang="en-US" sz="1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Want </a:t>
            </a:r>
            <a:r>
              <a:rPr lang="el-GR" sz="1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Δ</a:t>
            </a:r>
            <a:r>
              <a:rPr lang="en-US" sz="1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G = </a:t>
            </a:r>
            <a:r>
              <a:rPr lang="el-GR" sz="1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Δ</a:t>
            </a:r>
            <a:r>
              <a:rPr lang="en-US" sz="1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G</a:t>
            </a:r>
            <a:r>
              <a:rPr lang="en-US" sz="1000" kern="1200" baseline="300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0</a:t>
            </a:r>
            <a:r>
              <a:rPr lang="en-US" sz="1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 + RT ln [C]x[D] / [A]x[B] </a:t>
            </a:r>
            <a:endParaRPr lang="nl-NL" sz="1000" kern="1200">
              <a:solidFill>
                <a:schemeClr val="tx1"/>
              </a:solidFill>
              <a:latin typeface="Arial" pitchFamily="34" charset="0"/>
              <a:ea typeface="+mn-ea"/>
              <a:cs typeface="Arial" pitchFamily="34" charset="0"/>
            </a:endParaRPr>
          </a:p>
          <a:p>
            <a:pPr eaLnBrk="1" hangingPunct="1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467927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9CA68E-C0E0-46DC-8F6A-915AC19E794C}" type="slidenum">
              <a:rPr lang="nl-NL" smtClean="0"/>
              <a:pPr/>
              <a:t>14</a:t>
            </a:fld>
            <a:endParaRPr lang="nl-NL"/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2863" y="739775"/>
            <a:ext cx="6583362" cy="3703638"/>
          </a:xfrm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276378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EC5C5B0-4D4A-4CB5-A34A-F552F873DF4B}" type="slidenum">
              <a:rPr lang="nl-NL" smtClean="0"/>
              <a:pPr/>
              <a:t>15</a:t>
            </a:fld>
            <a:endParaRPr lang="nl-NL"/>
          </a:p>
        </p:txBody>
      </p:sp>
      <p:sp>
        <p:nvSpPr>
          <p:cNvPr id="276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2863" y="739775"/>
            <a:ext cx="6583362" cy="3703638"/>
          </a:xfrm>
          <a:ln/>
        </p:spPr>
      </p:sp>
      <p:sp>
        <p:nvSpPr>
          <p:cNvPr id="276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948567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2DAB4CF-9A91-436A-B0AA-6C8E9F970D8E}" type="slidenum">
              <a:rPr lang="nl-NL" smtClean="0"/>
              <a:pPr/>
              <a:t>16</a:t>
            </a:fld>
            <a:endParaRPr lang="nl-NL"/>
          </a:p>
        </p:txBody>
      </p:sp>
      <p:sp>
        <p:nvSpPr>
          <p:cNvPr id="28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2863" y="739775"/>
            <a:ext cx="6583362" cy="3703638"/>
          </a:xfrm>
          <a:ln/>
        </p:spPr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nl-NL" err="1"/>
              <a:t>Commiterende</a:t>
            </a:r>
            <a:r>
              <a:rPr lang="nl-NL"/>
              <a:t> stap. Voor deze stof zijn geen andere routes. Voor de voorgaande stoffen wel. Irreversibele reactie. </a:t>
            </a:r>
            <a:r>
              <a:rPr lang="nl-NL" err="1"/>
              <a:t>Exergoon</a:t>
            </a:r>
            <a:r>
              <a:rPr lang="nl-NL"/>
              <a:t>, komt veel energie bij vrij, vanwege de ATP die nodig is.</a:t>
            </a:r>
          </a:p>
          <a:p>
            <a:pPr eaLnBrk="1" hangingPunct="1"/>
            <a:endParaRPr lang="nl-NL"/>
          </a:p>
          <a:p>
            <a:pPr eaLnBrk="1" hangingPunct="1"/>
            <a:r>
              <a:rPr lang="nl-NL"/>
              <a:t>Enzym </a:t>
            </a:r>
            <a:r>
              <a:rPr lang="nl-NL" err="1"/>
              <a:t>fosfofructokinase</a:t>
            </a:r>
            <a:r>
              <a:rPr lang="nl-NL"/>
              <a:t>: later</a:t>
            </a:r>
          </a:p>
        </p:txBody>
      </p:sp>
    </p:spTree>
    <p:extLst>
      <p:ext uri="{BB962C8B-B14F-4D97-AF65-F5344CB8AC3E}">
        <p14:creationId xmlns:p14="http://schemas.microsoft.com/office/powerpoint/2010/main" val="32525803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C1AD225-ABAD-42C6-A063-C8491EE2C05B}" type="slidenum">
              <a:rPr lang="nl-NL" smtClean="0"/>
              <a:pPr/>
              <a:t>17</a:t>
            </a:fld>
            <a:endParaRPr lang="nl-NL"/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2863" y="739775"/>
            <a:ext cx="6583362" cy="3703638"/>
          </a:xfrm>
          <a:ln/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nl-NL" err="1"/>
              <a:t>Aldolase</a:t>
            </a:r>
            <a:r>
              <a:rPr lang="nl-NL"/>
              <a:t>: omgekeerde van </a:t>
            </a:r>
            <a:r>
              <a:rPr lang="nl-NL" err="1"/>
              <a:t>aldolcondensatie</a:t>
            </a:r>
            <a:r>
              <a:rPr lang="nl-NL"/>
              <a:t> (aldehyde met een alcohol).</a:t>
            </a:r>
          </a:p>
          <a:p>
            <a:pPr eaLnBrk="1" hangingPunct="1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51809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C1AD225-ABAD-42C6-A063-C8491EE2C05B}" type="slidenum">
              <a:rPr lang="nl-NL" smtClean="0"/>
              <a:pPr/>
              <a:t>18</a:t>
            </a:fld>
            <a:endParaRPr lang="nl-NL"/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2863" y="739775"/>
            <a:ext cx="6583362" cy="3703638"/>
          </a:xfrm>
          <a:ln/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nl-NL" err="1"/>
              <a:t>Aldolase</a:t>
            </a:r>
            <a:r>
              <a:rPr lang="nl-NL"/>
              <a:t>: omgekeerde van </a:t>
            </a:r>
            <a:r>
              <a:rPr lang="nl-NL" err="1"/>
              <a:t>aldolcondensatie</a:t>
            </a:r>
            <a:r>
              <a:rPr lang="nl-NL"/>
              <a:t> (aldehyde met een alcohol).</a:t>
            </a:r>
          </a:p>
          <a:p>
            <a:pPr eaLnBrk="1" hangingPunct="1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420457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nl-NL"/>
              <a:t>Titelstijl van model bewerken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nl-NL"/>
              <a:t>Klik om de ondertitelstijl van het model te bewerken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2662259-4277-49DC-8CAE-F1DF3C4AFB95}" type="slidenum">
              <a:rPr lang="nl-NL" smtClean="0"/>
              <a:pPr>
                <a:defRPr/>
              </a:pPr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657246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Titelstijl van model bewerken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2662259-4277-49DC-8CAE-F1DF3C4AFB95}" type="slidenum">
              <a:rPr lang="nl-NL" smtClean="0"/>
              <a:pPr>
                <a:defRPr/>
              </a:pPr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111581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76785" y="333375"/>
            <a:ext cx="2880783" cy="5792788"/>
          </a:xfrm>
        </p:spPr>
        <p:txBody>
          <a:bodyPr vert="eaVert"/>
          <a:lstStyle/>
          <a:p>
            <a:r>
              <a:rPr lang="nl-NL"/>
              <a:t>Titelstijl van model bewerken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34434" y="333375"/>
            <a:ext cx="8439151" cy="5792788"/>
          </a:xfrm>
        </p:spPr>
        <p:txBody>
          <a:bodyPr vert="eaVert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2662259-4277-49DC-8CAE-F1DF3C4AFB95}" type="slidenum">
              <a:rPr lang="nl-NL" smtClean="0"/>
              <a:pPr>
                <a:defRPr/>
              </a:pPr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140413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Titelstijl van model bewerken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2662259-4277-49DC-8CAE-F1DF3C4AFB95}" type="slidenum">
              <a:rPr lang="nl-NL" smtClean="0"/>
              <a:pPr>
                <a:defRPr/>
              </a:pPr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197698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nl-NL"/>
              <a:t>Titelstijl van model bewerken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nl-NL"/>
              <a:t>Klik om de tekststijl van het model te bewerken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2662259-4277-49DC-8CAE-F1DF3C4AFB95}" type="slidenum">
              <a:rPr lang="nl-NL" smtClean="0"/>
              <a:pPr>
                <a:defRPr/>
              </a:pPr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688906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ee objec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Titelstijl van model bewerken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2662259-4277-49DC-8CAE-F1DF3C4AFB95}" type="slidenum">
              <a:rPr lang="nl-NL" smtClean="0"/>
              <a:pPr>
                <a:defRPr/>
              </a:pPr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699068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nl-NL"/>
              <a:t>Titelstijl van model bewerken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 om de tekststijl van het model te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 om de tekststijl van het model te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2662259-4277-49DC-8CAE-F1DF3C4AFB95}" type="slidenum">
              <a:rPr lang="nl-NL" smtClean="0"/>
              <a:pPr>
                <a:defRPr/>
              </a:pPr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471774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434" y="333375"/>
            <a:ext cx="11042153" cy="935038"/>
          </a:xfrm>
        </p:spPr>
        <p:txBody>
          <a:bodyPr/>
          <a:lstStyle/>
          <a:p>
            <a:r>
              <a:rPr lang="nl-NL"/>
              <a:t>Titelstijl van model bewerken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2662259-4277-49DC-8CAE-F1DF3C4AFB95}" type="slidenum">
              <a:rPr lang="nl-NL" smtClean="0"/>
              <a:pPr>
                <a:defRPr/>
              </a:pPr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67805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2662259-4277-49DC-8CAE-F1DF3C4AFB95}" type="slidenum">
              <a:rPr lang="nl-NL" smtClean="0"/>
              <a:pPr>
                <a:defRPr/>
              </a:pPr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112871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NL"/>
              <a:t>Titelstijl van model bewerken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 om de tekststijl van het model te bewerken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2662259-4277-49DC-8CAE-F1DF3C4AFB95}" type="slidenum">
              <a:rPr lang="nl-NL" smtClean="0"/>
              <a:pPr>
                <a:defRPr/>
              </a:pPr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143227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NL"/>
              <a:t>Titelstijl van model bewerken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nl-NL" noProof="0"/>
              <a:t>Sleep de afbeelding naar de tijdelijke aanduiding of klik op het pictogram als u een afbeelding wilt toevoegen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 om de tekststijl van het model te bewerken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2662259-4277-49DC-8CAE-F1DF3C4AFB95}" type="slidenum">
              <a:rPr lang="nl-NL" smtClean="0"/>
              <a:pPr>
                <a:defRPr/>
              </a:pPr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16195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34434" y="333376"/>
            <a:ext cx="11523133" cy="79216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nl-NL"/>
              <a:t>Titel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ea typeface="+mn-ea"/>
                <a:cs typeface="Arial" charset="0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ea typeface="+mn-ea"/>
                <a:cs typeface="Arial" charset="0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cs typeface="Arial" charset="0"/>
              </a:defRPr>
            </a:lvl1pPr>
          </a:lstStyle>
          <a:p>
            <a:pPr>
              <a:defRPr/>
            </a:pPr>
            <a:fld id="{52662259-4277-49DC-8CAE-F1DF3C4AFB95}" type="slidenum">
              <a:rPr lang="nl-NL" smtClean="0"/>
              <a:pPr>
                <a:defRPr/>
              </a:pPr>
              <a:t>‹#›</a:t>
            </a:fld>
            <a:endParaRPr lang="nl-NL"/>
          </a:p>
        </p:txBody>
      </p:sp>
      <p:sp>
        <p:nvSpPr>
          <p:cNvPr id="1031" name="Line 7"/>
          <p:cNvSpPr>
            <a:spLocks noChangeShapeType="1"/>
          </p:cNvSpPr>
          <p:nvPr/>
        </p:nvSpPr>
        <p:spPr bwMode="auto">
          <a:xfrm>
            <a:off x="334434" y="1125538"/>
            <a:ext cx="11523133" cy="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nl-NL"/>
          </a:p>
        </p:txBody>
      </p:sp>
      <p:pic>
        <p:nvPicPr>
          <p:cNvPr id="1032" name="Picture 8" descr="img_hh_logo_nl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434" y="6173788"/>
            <a:ext cx="26797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632053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0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0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Arial" charset="0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Arial" charset="0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Arial" charset="0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Arial" charset="0"/>
          <a:cs typeface="+mn-cs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Tn7HJphCBgc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customXml" Target="../ink/ink3.xml"/><Relationship Id="rId4" Type="http://schemas.openxmlformats.org/officeDocument/2006/relationships/image" Target="../media/image12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tiff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EfGlznwfu9U" TargetMode="Externa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uWOURkrxpH4" TargetMode="External"/><Relationship Id="rId2" Type="http://schemas.openxmlformats.org/officeDocument/2006/relationships/hyperlink" Target="https://www.youtube.com/watch?v=8Kn6BVGqKd8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customXml" Target="../ink/ink1.xml"/><Relationship Id="rId4" Type="http://schemas.openxmlformats.org/officeDocument/2006/relationships/image" Target="../media/image8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nl-NL" altLang="nl-NL"/>
              <a:t>Biochemie 2</a:t>
            </a:r>
            <a:endParaRPr lang="nl-NL" altLang="nl-NL">
              <a:solidFill>
                <a:schemeClr val="tx2"/>
              </a:solidFill>
            </a:endParaRP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NL" altLang="nl-NL">
                <a:solidFill>
                  <a:schemeClr val="tx2"/>
                </a:solidFill>
              </a:rPr>
              <a:t>Sanne Nabuurs</a:t>
            </a:r>
          </a:p>
          <a:p>
            <a:r>
              <a:rPr lang="nl-NL" altLang="nl-NL" sz="2000" err="1">
                <a:solidFill>
                  <a:schemeClr val="tx2"/>
                </a:solidFill>
              </a:rPr>
              <a:t>s.m.nabuurs@pl.hanze.nl</a:t>
            </a:r>
            <a:endParaRPr lang="nl-NL" altLang="nl-NL" sz="200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1275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z="3600"/>
              <a:t>Van glucose naar </a:t>
            </a:r>
            <a:r>
              <a:rPr lang="nl-NL" sz="3600" err="1"/>
              <a:t>pyruvaat</a:t>
            </a:r>
            <a:r>
              <a:rPr lang="nl-NL" sz="3600"/>
              <a:t> in 10 stappen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346513" y="1484784"/>
            <a:ext cx="11511053" cy="4525963"/>
          </a:xfrm>
        </p:spPr>
        <p:txBody>
          <a:bodyPr/>
          <a:lstStyle/>
          <a:p>
            <a:pPr marL="0" indent="0">
              <a:buNone/>
            </a:pPr>
            <a:endParaRPr lang="nl-NL"/>
          </a:p>
          <a:p>
            <a:pPr marL="0" indent="0">
              <a:buNone/>
            </a:pPr>
            <a:r>
              <a:rPr lang="nl-NL"/>
              <a:t>Glucose + 2 P</a:t>
            </a:r>
            <a:r>
              <a:rPr lang="nl-NL" baseline="-25000"/>
              <a:t>i</a:t>
            </a:r>
            <a:r>
              <a:rPr lang="nl-NL"/>
              <a:t> + 2 ADP + 2 NAD</a:t>
            </a:r>
            <a:r>
              <a:rPr lang="nl-NL" baseline="30000"/>
              <a:t>+</a:t>
            </a:r>
            <a:r>
              <a:rPr lang="nl-NL"/>
              <a:t> </a:t>
            </a:r>
            <a:r>
              <a:rPr lang="nl-NL">
                <a:sym typeface="Wingdings"/>
              </a:rPr>
              <a:t></a:t>
            </a:r>
          </a:p>
          <a:p>
            <a:pPr marL="0" indent="0">
              <a:buNone/>
            </a:pPr>
            <a:endParaRPr lang="nl-NL">
              <a:sym typeface="Wingdings"/>
            </a:endParaRPr>
          </a:p>
          <a:p>
            <a:pPr marL="0" indent="0">
              <a:buNone/>
            </a:pPr>
            <a:r>
              <a:rPr lang="nl-NL">
                <a:sym typeface="Wingdings"/>
              </a:rPr>
              <a:t>				2 </a:t>
            </a:r>
            <a:r>
              <a:rPr lang="nl-NL" err="1">
                <a:sym typeface="Wingdings"/>
              </a:rPr>
              <a:t>pyruvaat</a:t>
            </a:r>
            <a:r>
              <a:rPr lang="nl-NL">
                <a:sym typeface="Wingdings"/>
              </a:rPr>
              <a:t> + </a:t>
            </a:r>
            <a:r>
              <a:rPr lang="nl-NL">
                <a:solidFill>
                  <a:srgbClr val="92D050"/>
                </a:solidFill>
                <a:sym typeface="Wingdings"/>
              </a:rPr>
              <a:t>2 ATP </a:t>
            </a:r>
            <a:r>
              <a:rPr lang="nl-NL">
                <a:sym typeface="Wingdings"/>
              </a:rPr>
              <a:t>+ </a:t>
            </a:r>
            <a:r>
              <a:rPr lang="nl-NL">
                <a:solidFill>
                  <a:srgbClr val="0070C0"/>
                </a:solidFill>
                <a:sym typeface="Wingdings"/>
              </a:rPr>
              <a:t>2 NADH </a:t>
            </a:r>
            <a:r>
              <a:rPr lang="nl-NL">
                <a:sym typeface="Wingdings"/>
              </a:rPr>
              <a:t>+ 2 H</a:t>
            </a:r>
            <a:r>
              <a:rPr lang="nl-NL" baseline="30000">
                <a:sym typeface="Wingdings"/>
              </a:rPr>
              <a:t>+</a:t>
            </a:r>
            <a:r>
              <a:rPr lang="nl-NL">
                <a:sym typeface="Wingdings"/>
              </a:rPr>
              <a:t> + 2 H</a:t>
            </a:r>
            <a:r>
              <a:rPr lang="nl-NL" baseline="-25000">
                <a:sym typeface="Wingdings"/>
              </a:rPr>
              <a:t>2</a:t>
            </a:r>
            <a:r>
              <a:rPr lang="nl-NL">
                <a:sym typeface="Wingdings"/>
              </a:rPr>
              <a:t>O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11694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Opdracht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nl-NL"/>
              <a:t>Staat op BB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nl-NL"/>
              <a:t>Zelf maken </a:t>
            </a:r>
            <a:r>
              <a:rPr lang="nl-NL" err="1"/>
              <a:t>mbv</a:t>
            </a:r>
            <a:r>
              <a:rPr lang="nl-NL"/>
              <a:t> boek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nl-NL"/>
              <a:t>Vrijdag bespreken</a:t>
            </a:r>
          </a:p>
        </p:txBody>
      </p:sp>
    </p:spTree>
    <p:extLst>
      <p:ext uri="{BB962C8B-B14F-4D97-AF65-F5344CB8AC3E}">
        <p14:creationId xmlns:p14="http://schemas.microsoft.com/office/powerpoint/2010/main" val="9001676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9F65C7-D25C-3340-981C-6ED31793C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De eerste fase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2968E9D-BE73-5540-A2B9-924863F105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l-NL"/>
              <a:t>Energie er in stoppen:</a:t>
            </a:r>
          </a:p>
          <a:p>
            <a:pPr marL="0" indent="0">
              <a:buNone/>
            </a:pPr>
            <a:r>
              <a:rPr lang="nl-NL"/>
              <a:t>2x 1 ATP</a:t>
            </a:r>
          </a:p>
          <a:p>
            <a:pPr marL="0" indent="0">
              <a:buNone/>
            </a:pPr>
            <a:endParaRPr lang="nl-NL"/>
          </a:p>
          <a:p>
            <a:pPr marL="0" indent="0">
              <a:buNone/>
            </a:pPr>
            <a:r>
              <a:rPr lang="nl-NL"/>
              <a:t>Splitsen: </a:t>
            </a:r>
            <a:br>
              <a:rPr lang="nl-NL"/>
            </a:br>
            <a:r>
              <a:rPr lang="nl-NL"/>
              <a:t>van 6C naar 3C</a:t>
            </a:r>
          </a:p>
        </p:txBody>
      </p:sp>
      <p:pic>
        <p:nvPicPr>
          <p:cNvPr id="4" name="Tijdelijke aanduiding voor inhoud 3">
            <a:extLst>
              <a:ext uri="{FF2B5EF4-FFF2-40B4-BE49-F238E27FC236}">
                <a16:creationId xmlns:a16="http://schemas.microsoft.com/office/drawing/2014/main" id="{58E89148-F8A0-EE4A-85B6-90525511AA9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693"/>
          <a:stretch/>
        </p:blipFill>
        <p:spPr bwMode="auto">
          <a:xfrm>
            <a:off x="5627043" y="1099057"/>
            <a:ext cx="6121834" cy="538231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Rechte verbindingslijn met pijl 5">
            <a:extLst>
              <a:ext uri="{FF2B5EF4-FFF2-40B4-BE49-F238E27FC236}">
                <a16:creationId xmlns:a16="http://schemas.microsoft.com/office/drawing/2014/main" id="{3B422856-8419-854B-8358-EA7868115448}"/>
              </a:ext>
            </a:extLst>
          </p:cNvPr>
          <p:cNvCxnSpPr/>
          <p:nvPr/>
        </p:nvCxnSpPr>
        <p:spPr>
          <a:xfrm>
            <a:off x="5152768" y="2248930"/>
            <a:ext cx="1977081" cy="11121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Rechte verbindingslijn met pijl 6">
            <a:extLst>
              <a:ext uri="{FF2B5EF4-FFF2-40B4-BE49-F238E27FC236}">
                <a16:creationId xmlns:a16="http://schemas.microsoft.com/office/drawing/2014/main" id="{D02DC184-6C2D-C44E-AE24-7DC48829FAA6}"/>
              </a:ext>
            </a:extLst>
          </p:cNvPr>
          <p:cNvCxnSpPr>
            <a:cxnSpLocks/>
          </p:cNvCxnSpPr>
          <p:nvPr/>
        </p:nvCxnSpPr>
        <p:spPr>
          <a:xfrm>
            <a:off x="5399903" y="2594919"/>
            <a:ext cx="1944130" cy="1139007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echte verbindingslijn met pijl 8">
            <a:extLst>
              <a:ext uri="{FF2B5EF4-FFF2-40B4-BE49-F238E27FC236}">
                <a16:creationId xmlns:a16="http://schemas.microsoft.com/office/drawing/2014/main" id="{8F8B79A1-6598-984D-9C83-798FF6E6BD63}"/>
              </a:ext>
            </a:extLst>
          </p:cNvPr>
          <p:cNvCxnSpPr>
            <a:cxnSpLocks/>
          </p:cNvCxnSpPr>
          <p:nvPr/>
        </p:nvCxnSpPr>
        <p:spPr>
          <a:xfrm>
            <a:off x="4761471" y="4214292"/>
            <a:ext cx="3282778" cy="790194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8EF557D8-296E-4C7D-AB9D-7186E59F8474}"/>
                  </a:ext>
                </a:extLst>
              </p14:cNvPr>
              <p14:cNvContentPartPr/>
              <p14:nvPr/>
            </p14:nvContentPartPr>
            <p14:xfrm>
              <a:off x="7116120" y="977400"/>
              <a:ext cx="4899600" cy="515124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8EF557D8-296E-4C7D-AB9D-7186E59F847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106760" y="968040"/>
                <a:ext cx="4918320" cy="5169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69605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Stap 1: </a:t>
            </a:r>
            <a:r>
              <a:rPr lang="nl-NL" err="1"/>
              <a:t>Fosforylatie</a:t>
            </a:r>
            <a:r>
              <a:rPr lang="nl-NL"/>
              <a:t> van Glucose</a:t>
            </a:r>
          </a:p>
        </p:txBody>
      </p:sp>
      <p:sp>
        <p:nvSpPr>
          <p:cNvPr id="5125" name="Text Box 6"/>
          <p:cNvSpPr txBox="1">
            <a:spLocks noChangeArrowheads="1"/>
          </p:cNvSpPr>
          <p:nvPr/>
        </p:nvSpPr>
        <p:spPr bwMode="auto">
          <a:xfrm>
            <a:off x="334434" y="1268413"/>
            <a:ext cx="7536820" cy="21236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err="1">
                <a:latin typeface="+mn-lt"/>
              </a:rPr>
              <a:t>Fosforylatie</a:t>
            </a:r>
            <a:r>
              <a:rPr lang="en-US" sz="2400">
                <a:latin typeface="+mn-lt"/>
              </a:rPr>
              <a:t> </a:t>
            </a:r>
            <a:r>
              <a:rPr lang="en-US" sz="2400" err="1">
                <a:latin typeface="+mn-lt"/>
              </a:rPr>
              <a:t>m.b.v</a:t>
            </a:r>
            <a:r>
              <a:rPr lang="en-US" sz="2400">
                <a:latin typeface="+mn-lt"/>
              </a:rPr>
              <a:t>. hexokinase </a:t>
            </a:r>
          </a:p>
          <a:p>
            <a:pPr>
              <a:spcBef>
                <a:spcPct val="50000"/>
              </a:spcBef>
            </a:pPr>
            <a:r>
              <a:rPr lang="nl-NL" sz="2400">
                <a:latin typeface="+mn-lt"/>
              </a:rPr>
              <a:t>Reactie is irreversibel</a:t>
            </a:r>
          </a:p>
          <a:p>
            <a:pPr>
              <a:spcBef>
                <a:spcPct val="50000"/>
              </a:spcBef>
            </a:pPr>
            <a:r>
              <a:rPr lang="nl-NL" sz="2400">
                <a:latin typeface="+mn-lt"/>
              </a:rPr>
              <a:t>Glucose-6-P is “gevangen” in cel</a:t>
            </a:r>
          </a:p>
          <a:p>
            <a:pPr>
              <a:spcBef>
                <a:spcPct val="50000"/>
              </a:spcBef>
            </a:pPr>
            <a:r>
              <a:rPr lang="nl-NL" sz="2400">
                <a:latin typeface="+mn-lt"/>
              </a:rPr>
              <a:t>ATP gebonden aan Mg</a:t>
            </a:r>
            <a:r>
              <a:rPr lang="nl-NL" sz="2400" baseline="30000">
                <a:latin typeface="+mn-lt"/>
              </a:rPr>
              <a:t>2+ </a:t>
            </a:r>
            <a:r>
              <a:rPr lang="nl-NL" sz="2400">
                <a:latin typeface="+mn-lt"/>
              </a:rPr>
              <a:t>is nodig voor deze reactie</a:t>
            </a:r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5600" y="4154587"/>
            <a:ext cx="6021684" cy="2331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0590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nl-NL" err="1">
                <a:hlinkClick r:id="rId3"/>
              </a:rPr>
              <a:t>Hexokinase</a:t>
            </a:r>
            <a:endParaRPr lang="nl-NL"/>
          </a:p>
        </p:txBody>
      </p:sp>
      <p:pic>
        <p:nvPicPr>
          <p:cNvPr id="2" name="Afbeelding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6120" y="2924944"/>
            <a:ext cx="4843348" cy="3762368"/>
          </a:xfrm>
          <a:prstGeom prst="rect">
            <a:avLst/>
          </a:prstGeom>
        </p:spPr>
      </p:pic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34434" y="1340768"/>
            <a:ext cx="8229600" cy="4525963"/>
          </a:xfrm>
        </p:spPr>
        <p:txBody>
          <a:bodyPr/>
          <a:lstStyle/>
          <a:p>
            <a:r>
              <a:rPr lang="nl-NL" sz="2400"/>
              <a:t>Enzym “sluit” als glucose bindt</a:t>
            </a:r>
          </a:p>
          <a:p>
            <a:r>
              <a:rPr lang="nl-NL" sz="2400"/>
              <a:t>Conformatieverandering</a:t>
            </a:r>
          </a:p>
          <a:p>
            <a:r>
              <a:rPr lang="nl-NL" sz="2400"/>
              <a:t>H</a:t>
            </a:r>
            <a:r>
              <a:rPr lang="nl-NL" sz="2400" baseline="-25000"/>
              <a:t>2</a:t>
            </a:r>
            <a:r>
              <a:rPr lang="nl-NL" sz="2400"/>
              <a:t>O kan niet bij reactie komen</a:t>
            </a:r>
          </a:p>
          <a:p>
            <a:r>
              <a:rPr lang="nl-NL" sz="2400"/>
              <a:t>ATP moet P aan glucose en niet aan H</a:t>
            </a:r>
            <a:r>
              <a:rPr lang="nl-NL" sz="2400" baseline="-25000"/>
              <a:t>2</a:t>
            </a:r>
            <a:r>
              <a:rPr lang="nl-NL" sz="2400"/>
              <a:t>O geven</a:t>
            </a:r>
          </a:p>
          <a:p>
            <a:r>
              <a:rPr lang="nl-NL" sz="2400"/>
              <a:t>Belangrijke eigenschap </a:t>
            </a:r>
            <a:r>
              <a:rPr lang="nl-NL" sz="2400" err="1"/>
              <a:t>kinases</a:t>
            </a:r>
            <a:endParaRPr lang="nl-NL" sz="2400"/>
          </a:p>
          <a:p>
            <a:pPr marL="0" indent="0">
              <a:buNone/>
            </a:pPr>
            <a:endParaRPr lang="nl-NL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BDF406A9-99BC-432F-8923-85D030AD950D}"/>
                  </a:ext>
                </a:extLst>
              </p14:cNvPr>
              <p14:cNvContentPartPr/>
              <p14:nvPr/>
            </p14:nvContentPartPr>
            <p14:xfrm>
              <a:off x="5384880" y="1349280"/>
              <a:ext cx="360" cy="684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BDF406A9-99BC-432F-8923-85D030AD950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75520" y="1339920"/>
                <a:ext cx="19080" cy="25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821932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nl-NL" sz="3200"/>
              <a:t>Stap 2: Van glucose-6-P naar fructose-6-P</a:t>
            </a:r>
          </a:p>
        </p:txBody>
      </p:sp>
      <p:sp>
        <p:nvSpPr>
          <p:cNvPr id="7173" name="Text Box 4"/>
          <p:cNvSpPr txBox="1">
            <a:spLocks noChangeArrowheads="1"/>
          </p:cNvSpPr>
          <p:nvPr/>
        </p:nvSpPr>
        <p:spPr bwMode="auto">
          <a:xfrm>
            <a:off x="2963862" y="4437113"/>
            <a:ext cx="3780210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err="1">
                <a:latin typeface="+mn-lt"/>
              </a:rPr>
              <a:t>Isomerizatie</a:t>
            </a:r>
            <a:r>
              <a:rPr lang="en-US">
                <a:latin typeface="+mn-lt"/>
              </a:rPr>
              <a:t>:   aldose </a:t>
            </a:r>
            <a:r>
              <a:rPr lang="en-US">
                <a:latin typeface="+mn-lt"/>
                <a:cs typeface="Times New Roman"/>
              </a:rPr>
              <a:t>→ </a:t>
            </a:r>
            <a:r>
              <a:rPr lang="en-US" err="1">
                <a:latin typeface="+mn-lt"/>
                <a:cs typeface="Times New Roman"/>
              </a:rPr>
              <a:t>ketose</a:t>
            </a:r>
            <a:endParaRPr lang="en-US">
              <a:latin typeface="+mn-lt"/>
              <a:cs typeface="Times New Roman"/>
            </a:endParaRPr>
          </a:p>
          <a:p>
            <a:pPr>
              <a:spcBef>
                <a:spcPct val="50000"/>
              </a:spcBef>
            </a:pPr>
            <a:r>
              <a:rPr lang="en-US">
                <a:latin typeface="+mn-lt"/>
                <a:cs typeface="Times New Roman"/>
              </a:rPr>
              <a:t>∆G</a:t>
            </a:r>
            <a:r>
              <a:rPr lang="en-US" baseline="30000">
                <a:latin typeface="+mn-lt"/>
                <a:cs typeface="Times New Roman"/>
              </a:rPr>
              <a:t>0</a:t>
            </a:r>
            <a:r>
              <a:rPr lang="en-US">
                <a:latin typeface="+mn-lt"/>
                <a:cs typeface="Times New Roman"/>
              </a:rPr>
              <a:t>’ = +1,67 kJ/</a:t>
            </a:r>
            <a:r>
              <a:rPr lang="en-US" err="1">
                <a:latin typeface="+mn-lt"/>
                <a:cs typeface="Times New Roman"/>
              </a:rPr>
              <a:t>mol</a:t>
            </a:r>
            <a:endParaRPr lang="en-US">
              <a:latin typeface="+mn-lt"/>
              <a:cs typeface="Times New Roman"/>
            </a:endParaRPr>
          </a:p>
          <a:p>
            <a:pPr>
              <a:spcBef>
                <a:spcPct val="50000"/>
              </a:spcBef>
            </a:pPr>
            <a:r>
              <a:rPr lang="en-US">
                <a:latin typeface="+mn-lt"/>
                <a:cs typeface="Times New Roman"/>
              </a:rPr>
              <a:t>∆G = -2,92 kJ/</a:t>
            </a:r>
            <a:r>
              <a:rPr lang="en-US" err="1">
                <a:latin typeface="+mn-lt"/>
                <a:cs typeface="Times New Roman"/>
              </a:rPr>
              <a:t>mol</a:t>
            </a:r>
            <a:endParaRPr lang="en-US">
              <a:latin typeface="+mn-lt"/>
              <a:cs typeface="Times New Roman"/>
            </a:endParaRPr>
          </a:p>
        </p:txBody>
      </p:sp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>
          <a:xfrm>
            <a:off x="334434" y="1276772"/>
            <a:ext cx="11090158" cy="4525963"/>
          </a:xfrm>
        </p:spPr>
        <p:txBody>
          <a:bodyPr/>
          <a:lstStyle/>
          <a:p>
            <a:pPr marL="0" indent="0">
              <a:buNone/>
            </a:pPr>
            <a:r>
              <a:rPr lang="nl-NL" sz="2400"/>
              <a:t>Van </a:t>
            </a:r>
            <a:r>
              <a:rPr lang="nl-NL" sz="2400" err="1"/>
              <a:t>aldose</a:t>
            </a:r>
            <a:r>
              <a:rPr lang="nl-NL" sz="2400"/>
              <a:t> naar </a:t>
            </a:r>
            <a:r>
              <a:rPr lang="nl-NL" sz="2400" err="1"/>
              <a:t>ketose</a:t>
            </a:r>
            <a:r>
              <a:rPr lang="nl-NL" sz="2400"/>
              <a:t>, reversibel</a:t>
            </a:r>
          </a:p>
          <a:p>
            <a:pPr marL="0" indent="0">
              <a:buNone/>
            </a:pPr>
            <a:r>
              <a:rPr lang="nl-NL" sz="2400"/>
              <a:t>Glucose-(6-P) kan niet geknipt worden in 2 3C moleculen, </a:t>
            </a:r>
            <a:br>
              <a:rPr lang="nl-NL" sz="2400"/>
            </a:br>
            <a:r>
              <a:rPr lang="nl-NL" sz="2400"/>
              <a:t>fructose-(6-P) wel</a:t>
            </a:r>
          </a:p>
          <a:p>
            <a:pPr marL="0" indent="0">
              <a:buNone/>
            </a:pPr>
            <a:r>
              <a:rPr lang="nl-NL" sz="2400" i="1" err="1"/>
              <a:t>Phosphoglucose</a:t>
            </a:r>
            <a:r>
              <a:rPr lang="nl-NL" sz="2400" i="1"/>
              <a:t> </a:t>
            </a:r>
            <a:r>
              <a:rPr lang="nl-NL" sz="2400" i="1" err="1"/>
              <a:t>isomerase</a:t>
            </a:r>
            <a:endParaRPr lang="nl-NL" sz="2400" i="1"/>
          </a:p>
          <a:p>
            <a:pPr marL="0" indent="0">
              <a:buNone/>
            </a:pPr>
            <a:endParaRPr lang="nl-NL"/>
          </a:p>
        </p:txBody>
      </p:sp>
      <p:pic>
        <p:nvPicPr>
          <p:cNvPr id="3" name="Afbeelding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0212" y="3539754"/>
            <a:ext cx="7651576" cy="2995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896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nl-NL" sz="3200"/>
              <a:t>Stap 3: Van fructose-6-P naar fructose-1,6-bisfosfaat</a:t>
            </a:r>
          </a:p>
        </p:txBody>
      </p:sp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>
          <a:xfrm>
            <a:off x="362560" y="1394317"/>
            <a:ext cx="10746163" cy="4525963"/>
          </a:xfrm>
        </p:spPr>
        <p:txBody>
          <a:bodyPr/>
          <a:lstStyle/>
          <a:p>
            <a:r>
              <a:rPr lang="nl-NL" sz="2400"/>
              <a:t>Kinase, fosforgroep toevoegen, irreversibel</a:t>
            </a:r>
          </a:p>
          <a:p>
            <a:r>
              <a:rPr lang="nl-NL" sz="2400"/>
              <a:t>Gebruikt 1 ATP</a:t>
            </a:r>
          </a:p>
          <a:p>
            <a:r>
              <a:rPr lang="nl-NL" sz="2400"/>
              <a:t>Belangrijkste “controle” stap in glycolyse (wat gebeurt er als er veel ATP in de cel zit?)</a:t>
            </a:r>
          </a:p>
        </p:txBody>
      </p:sp>
      <p:pic>
        <p:nvPicPr>
          <p:cNvPr id="3" name="Afbeelding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3469859"/>
            <a:ext cx="8534400" cy="2468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3887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nl-NL" sz="2800"/>
              <a:t>Stap 4: Van fructose-1,6,-bisfosfaat naar </a:t>
            </a:r>
            <a:r>
              <a:rPr lang="nl-NL" sz="2800" err="1"/>
              <a:t>dihydroxyaceton</a:t>
            </a:r>
            <a:r>
              <a:rPr lang="nl-NL" sz="2800"/>
              <a:t>-fosfaat en glyceraldehyde-3-fosfaat</a:t>
            </a:r>
          </a:p>
        </p:txBody>
      </p:sp>
      <p:pic>
        <p:nvPicPr>
          <p:cNvPr id="3" name="Tijdelijke aanduiding voor inhoud 2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9696" y="3201403"/>
            <a:ext cx="5353276" cy="3039896"/>
          </a:xfrm>
        </p:spPr>
      </p:pic>
      <p:sp>
        <p:nvSpPr>
          <p:cNvPr id="8" name="Tijdelijke aanduiding voor inhoud 1"/>
          <p:cNvSpPr txBox="1">
            <a:spLocks/>
          </p:cNvSpPr>
          <p:nvPr/>
        </p:nvSpPr>
        <p:spPr bwMode="auto">
          <a:xfrm>
            <a:off x="352824" y="1484784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0" indent="0">
              <a:buNone/>
            </a:pPr>
            <a:r>
              <a:rPr lang="nl-NL" sz="2400" kern="0"/>
              <a:t>Breken van C-C binding, </a:t>
            </a:r>
            <a:r>
              <a:rPr lang="nl-NL" sz="2400" kern="0" err="1"/>
              <a:t>aldolase</a:t>
            </a:r>
            <a:endParaRPr lang="nl-NL" sz="2400" kern="0"/>
          </a:p>
          <a:p>
            <a:pPr marL="0" indent="0">
              <a:buNone/>
            </a:pPr>
            <a:r>
              <a:rPr lang="nl-NL" sz="2400" kern="0"/>
              <a:t>Geeft 2 </a:t>
            </a:r>
            <a:r>
              <a:rPr lang="nl-NL" sz="2400" kern="0" err="1"/>
              <a:t>triose</a:t>
            </a:r>
            <a:r>
              <a:rPr lang="nl-NL" sz="2400" kern="0"/>
              <a:t> fosfaten</a:t>
            </a:r>
          </a:p>
          <a:p>
            <a:pPr marL="0" indent="0">
              <a:buNone/>
            </a:pPr>
            <a:r>
              <a:rPr lang="nl-NL" sz="2400" kern="0"/>
              <a:t>Alleen GAP is precursor voor pyruvaat</a:t>
            </a:r>
            <a:endParaRPr lang="nl-NL" kern="0"/>
          </a:p>
          <a:p>
            <a:pPr marL="0" indent="0">
              <a:buNone/>
            </a:pPr>
            <a:endParaRPr lang="nl-NL" sz="2400" kern="0"/>
          </a:p>
        </p:txBody>
      </p:sp>
    </p:spTree>
    <p:extLst>
      <p:ext uri="{BB962C8B-B14F-4D97-AF65-F5344CB8AC3E}">
        <p14:creationId xmlns:p14="http://schemas.microsoft.com/office/powerpoint/2010/main" val="13228335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altLang="nl-NL" sz="2800"/>
              <a:t>Stap 5: Van </a:t>
            </a:r>
            <a:r>
              <a:rPr lang="nl-NL" altLang="nl-NL" sz="2800" err="1"/>
              <a:t>dihydroxyacetonfosfaat</a:t>
            </a:r>
            <a:r>
              <a:rPr lang="nl-NL" altLang="nl-NL" sz="2800"/>
              <a:t> naar glyceraldehyde-3-fosfaat</a:t>
            </a:r>
            <a:endParaRPr lang="nl-NL" sz="2800"/>
          </a:p>
        </p:txBody>
      </p:sp>
      <p:sp>
        <p:nvSpPr>
          <p:cNvPr id="8" name="Tijdelijke aanduiding voor inhoud 1"/>
          <p:cNvSpPr txBox="1">
            <a:spLocks/>
          </p:cNvSpPr>
          <p:nvPr/>
        </p:nvSpPr>
        <p:spPr bwMode="auto">
          <a:xfrm>
            <a:off x="334434" y="1340768"/>
            <a:ext cx="11090158" cy="452596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0" indent="0">
              <a:buNone/>
            </a:pPr>
            <a:r>
              <a:rPr lang="nl-NL" sz="2400" kern="0"/>
              <a:t>GAP is precursor voor pyruvaat</a:t>
            </a:r>
          </a:p>
          <a:p>
            <a:pPr marL="0" indent="0">
              <a:buNone/>
            </a:pPr>
            <a:r>
              <a:rPr lang="nl-NL" sz="2400" kern="0" err="1"/>
              <a:t>Triose</a:t>
            </a:r>
            <a:r>
              <a:rPr lang="nl-NL" sz="2400" kern="0"/>
              <a:t> fosfaat </a:t>
            </a:r>
            <a:r>
              <a:rPr lang="nl-NL" sz="2400" kern="0" err="1"/>
              <a:t>isomerase</a:t>
            </a:r>
            <a:r>
              <a:rPr lang="nl-NL" sz="2400" kern="0"/>
              <a:t> zet DHAP in GAP om</a:t>
            </a:r>
          </a:p>
          <a:p>
            <a:pPr marL="0" indent="0">
              <a:buNone/>
            </a:pPr>
            <a:r>
              <a:rPr lang="nl-NL" sz="2400" kern="0"/>
              <a:t>Snel en reversibel, 96% is DHAP, </a:t>
            </a:r>
            <a:br>
              <a:rPr lang="nl-NL" sz="2400" kern="0"/>
            </a:br>
            <a:r>
              <a:rPr lang="nl-NL" sz="2400" kern="0"/>
              <a:t>maar GAP wordt verbruikt dus uiteindelijk alles naar GAP</a:t>
            </a:r>
            <a:endParaRPr lang="nl-NL" kern="0"/>
          </a:p>
          <a:p>
            <a:pPr marL="0" indent="0">
              <a:buNone/>
            </a:pPr>
            <a:endParaRPr lang="nl-NL" sz="2400" kern="0"/>
          </a:p>
        </p:txBody>
      </p:sp>
      <p:pic>
        <p:nvPicPr>
          <p:cNvPr id="4" name="Tijdelijke aanduiding voor inhoud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7608" y="3212976"/>
            <a:ext cx="6635080" cy="2957350"/>
          </a:xfrm>
        </p:spPr>
      </p:pic>
    </p:spTree>
    <p:extLst>
      <p:ext uri="{BB962C8B-B14F-4D97-AF65-F5344CB8AC3E}">
        <p14:creationId xmlns:p14="http://schemas.microsoft.com/office/powerpoint/2010/main" val="18532977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z="3600"/>
              <a:t>Van glucose naar pyruvaat in 10 stappen</a:t>
            </a:r>
          </a:p>
        </p:txBody>
      </p:sp>
      <p:pic>
        <p:nvPicPr>
          <p:cNvPr id="4" name="Tijdelijke aanduiding voor inhoud 3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8168" y="1483161"/>
            <a:ext cx="2486746" cy="4525963"/>
          </a:xfrm>
        </p:spPr>
      </p:pic>
      <p:sp>
        <p:nvSpPr>
          <p:cNvPr id="6" name="Tijdelijke aanduiding voor inhoud 5"/>
          <p:cNvSpPr>
            <a:spLocks noGrp="1"/>
          </p:cNvSpPr>
          <p:nvPr>
            <p:ph sz="half" idx="2"/>
          </p:nvPr>
        </p:nvSpPr>
        <p:spPr>
          <a:xfrm>
            <a:off x="551384" y="1483160"/>
            <a:ext cx="6912768" cy="4525963"/>
          </a:xfrm>
        </p:spPr>
        <p:txBody>
          <a:bodyPr/>
          <a:lstStyle/>
          <a:p>
            <a:pPr marL="285750" indent="-285750">
              <a:buFontTx/>
              <a:buChar char="-"/>
            </a:pPr>
            <a:r>
              <a:rPr lang="en-US"/>
              <a:t>Glucose </a:t>
            </a:r>
            <a:r>
              <a:rPr lang="en-US" err="1"/>
              <a:t>naar</a:t>
            </a:r>
            <a:r>
              <a:rPr lang="en-US"/>
              <a:t> glyceraldehyde-3-P</a:t>
            </a:r>
          </a:p>
          <a:p>
            <a:pPr lvl="1">
              <a:buFontTx/>
              <a:buChar char="-"/>
            </a:pPr>
            <a:r>
              <a:rPr lang="en-US" err="1"/>
              <a:t>Verbruik</a:t>
            </a:r>
            <a:r>
              <a:rPr lang="en-US"/>
              <a:t> 2 ATP</a:t>
            </a:r>
          </a:p>
          <a:p>
            <a:pPr lvl="1">
              <a:buFontTx/>
              <a:buChar char="-"/>
            </a:pPr>
            <a:r>
              <a:rPr lang="en-US" err="1"/>
              <a:t>Geen</a:t>
            </a:r>
            <a:r>
              <a:rPr lang="en-US"/>
              <a:t> </a:t>
            </a:r>
            <a:r>
              <a:rPr lang="en-US" err="1"/>
              <a:t>oxidatie</a:t>
            </a:r>
            <a:endParaRPr lang="en-US"/>
          </a:p>
          <a:p>
            <a:pPr lvl="1">
              <a:buFontTx/>
              <a:buChar char="-"/>
            </a:pPr>
            <a:endParaRPr lang="en-US"/>
          </a:p>
          <a:p>
            <a:pPr lvl="1">
              <a:buFontTx/>
              <a:buChar char="-"/>
            </a:pPr>
            <a:endParaRPr lang="en-US"/>
          </a:p>
          <a:p>
            <a:pPr marL="285750" indent="-285750">
              <a:buFontTx/>
              <a:buChar char="-"/>
            </a:pPr>
            <a:r>
              <a:rPr lang="en-US"/>
              <a:t>Glyceraldehyde-3-P </a:t>
            </a:r>
            <a:r>
              <a:rPr lang="en-US" err="1"/>
              <a:t>naar</a:t>
            </a:r>
            <a:r>
              <a:rPr lang="en-US"/>
              <a:t> </a:t>
            </a:r>
            <a:r>
              <a:rPr lang="en-US" err="1"/>
              <a:t>pyruvaat</a:t>
            </a:r>
            <a:endParaRPr lang="en-US"/>
          </a:p>
          <a:p>
            <a:pPr lvl="1">
              <a:buFontTx/>
              <a:buChar char="-"/>
            </a:pPr>
            <a:r>
              <a:rPr lang="en-US" err="1"/>
              <a:t>Vorming</a:t>
            </a:r>
            <a:r>
              <a:rPr lang="en-US"/>
              <a:t> 4 ATP</a:t>
            </a:r>
          </a:p>
          <a:p>
            <a:pPr marL="0" indent="0">
              <a:buNone/>
            </a:pP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925784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err="1"/>
              <a:t>Hfst</a:t>
            </a:r>
            <a:r>
              <a:rPr lang="nl-NL"/>
              <a:t> 16 en 17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  <a:p>
            <a:r>
              <a:rPr lang="nl-NL"/>
              <a:t>Glycolyse</a:t>
            </a:r>
          </a:p>
          <a:p>
            <a:endParaRPr lang="nl-NL"/>
          </a:p>
          <a:p>
            <a:pPr marL="0" indent="0">
              <a:buNone/>
            </a:pPr>
            <a:endParaRPr lang="nl-NL"/>
          </a:p>
          <a:p>
            <a:endParaRPr lang="nl-NL"/>
          </a:p>
          <a:p>
            <a:r>
              <a:rPr lang="nl-NL"/>
              <a:t>Gluconeogenese</a:t>
            </a:r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268760"/>
            <a:ext cx="3749606" cy="2298824"/>
          </a:xfrm>
          <a:prstGeom prst="rect">
            <a:avLst/>
          </a:prstGeom>
        </p:spPr>
      </p:pic>
      <p:pic>
        <p:nvPicPr>
          <p:cNvPr id="6" name="Afbeelding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0017" y="3899024"/>
            <a:ext cx="3754339" cy="2815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7066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F2EC27-2576-7948-A801-4D82AD6C2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Fase 2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482FE2C-26FB-A84C-9F30-83B2D19A3F0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nl-NL"/>
              <a:t>Vanuit 1 glucose: 2 GAP</a:t>
            </a:r>
          </a:p>
          <a:p>
            <a:endParaRPr lang="nl-NL"/>
          </a:p>
          <a:p>
            <a:r>
              <a:rPr lang="nl-NL"/>
              <a:t>Levert 2x1 NADH: oxidatie</a:t>
            </a:r>
          </a:p>
          <a:p>
            <a:r>
              <a:rPr lang="nl-NL"/>
              <a:t>Levert 2x2 ATP</a:t>
            </a:r>
          </a:p>
          <a:p>
            <a:endParaRPr lang="nl-NL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AF592489-35D2-4A4C-8293-EF082A70FDB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5" name="Tijdelijke aanduiding voor inhoud 3">
            <a:extLst>
              <a:ext uri="{FF2B5EF4-FFF2-40B4-BE49-F238E27FC236}">
                <a16:creationId xmlns:a16="http://schemas.microsoft.com/office/drawing/2014/main" id="{4747511B-8268-0849-B73F-59C845BA22E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043"/>
          <a:stretch/>
        </p:blipFill>
        <p:spPr bwMode="auto">
          <a:xfrm>
            <a:off x="6037509" y="900113"/>
            <a:ext cx="5704981" cy="5394761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Rechte verbindingslijn met pijl 5">
            <a:extLst>
              <a:ext uri="{FF2B5EF4-FFF2-40B4-BE49-F238E27FC236}">
                <a16:creationId xmlns:a16="http://schemas.microsoft.com/office/drawing/2014/main" id="{FF589E2E-B133-AC4F-8D69-151D1FD310DD}"/>
              </a:ext>
            </a:extLst>
          </p:cNvPr>
          <p:cNvCxnSpPr>
            <a:cxnSpLocks/>
          </p:cNvCxnSpPr>
          <p:nvPr/>
        </p:nvCxnSpPr>
        <p:spPr>
          <a:xfrm>
            <a:off x="5085905" y="1692276"/>
            <a:ext cx="1895663" cy="1433983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Rechte verbindingslijn met pijl 7">
            <a:extLst>
              <a:ext uri="{FF2B5EF4-FFF2-40B4-BE49-F238E27FC236}">
                <a16:creationId xmlns:a16="http://schemas.microsoft.com/office/drawing/2014/main" id="{1CE06E8A-D60D-0F43-AF91-96E5D8883DC9}"/>
              </a:ext>
            </a:extLst>
          </p:cNvPr>
          <p:cNvCxnSpPr>
            <a:cxnSpLocks/>
          </p:cNvCxnSpPr>
          <p:nvPr/>
        </p:nvCxnSpPr>
        <p:spPr>
          <a:xfrm flipV="1">
            <a:off x="5337306" y="1307264"/>
            <a:ext cx="2299170" cy="158421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chte verbindingslijn met pijl 9">
            <a:extLst>
              <a:ext uri="{FF2B5EF4-FFF2-40B4-BE49-F238E27FC236}">
                <a16:creationId xmlns:a16="http://schemas.microsoft.com/office/drawing/2014/main" id="{7EE8D12A-295D-494D-B6D3-E0BA31F79B27}"/>
              </a:ext>
            </a:extLst>
          </p:cNvPr>
          <p:cNvCxnSpPr>
            <a:cxnSpLocks/>
          </p:cNvCxnSpPr>
          <p:nvPr/>
        </p:nvCxnSpPr>
        <p:spPr>
          <a:xfrm flipV="1">
            <a:off x="5337306" y="2248930"/>
            <a:ext cx="2657516" cy="123735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Rechte verbindingslijn met pijl 11">
            <a:extLst>
              <a:ext uri="{FF2B5EF4-FFF2-40B4-BE49-F238E27FC236}">
                <a16:creationId xmlns:a16="http://schemas.microsoft.com/office/drawing/2014/main" id="{409B44BF-220A-154A-8AFE-98F085801323}"/>
              </a:ext>
            </a:extLst>
          </p:cNvPr>
          <p:cNvCxnSpPr>
            <a:cxnSpLocks/>
          </p:cNvCxnSpPr>
          <p:nvPr/>
        </p:nvCxnSpPr>
        <p:spPr>
          <a:xfrm>
            <a:off x="5498350" y="3543390"/>
            <a:ext cx="2039272" cy="1207227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1949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err="1"/>
              <a:t>Stap</a:t>
            </a:r>
            <a:r>
              <a:rPr lang="en-US" sz="2800"/>
              <a:t> 6: Van Glyceraldehyde-3-P </a:t>
            </a:r>
            <a:r>
              <a:rPr lang="en-US" sz="2800" err="1"/>
              <a:t>naar</a:t>
            </a:r>
            <a:r>
              <a:rPr lang="en-US" sz="2800"/>
              <a:t> 1,3-bisfosfoglyceraat</a:t>
            </a:r>
            <a:endParaRPr lang="nl-NL" sz="2800"/>
          </a:p>
        </p:txBody>
      </p:sp>
      <p:sp>
        <p:nvSpPr>
          <p:cNvPr id="8" name="Tijdelijke aanduiding voor inhoud 1"/>
          <p:cNvSpPr txBox="1">
            <a:spLocks/>
          </p:cNvSpPr>
          <p:nvPr/>
        </p:nvSpPr>
        <p:spPr bwMode="auto">
          <a:xfrm>
            <a:off x="479376" y="1484784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0" indent="0">
              <a:buNone/>
            </a:pPr>
            <a:r>
              <a:rPr lang="nl-NL" sz="2400" kern="0"/>
              <a:t>Oxidatie-reductie</a:t>
            </a:r>
          </a:p>
          <a:p>
            <a:pPr marL="0" indent="0">
              <a:buNone/>
            </a:pPr>
            <a:r>
              <a:rPr lang="nl-NL" sz="2400" kern="0"/>
              <a:t>Glyceraldehyde-3-phosphate dehydrogenase</a:t>
            </a:r>
          </a:p>
          <a:p>
            <a:pPr marL="0" indent="0">
              <a:buNone/>
            </a:pPr>
            <a:r>
              <a:rPr lang="nl-NL" sz="2400" kern="0"/>
              <a:t>NAD</a:t>
            </a:r>
            <a:r>
              <a:rPr lang="nl-NL" sz="2400" kern="0" baseline="30000"/>
              <a:t>+</a:t>
            </a:r>
            <a:r>
              <a:rPr lang="nl-NL" sz="2400" kern="0"/>
              <a:t> en P</a:t>
            </a:r>
            <a:r>
              <a:rPr lang="nl-NL" sz="2400" kern="0" baseline="-25000"/>
              <a:t>i</a:t>
            </a:r>
            <a:endParaRPr lang="nl-NL" sz="2400" kern="0"/>
          </a:p>
          <a:p>
            <a:pPr marL="0" indent="0">
              <a:buNone/>
            </a:pPr>
            <a:r>
              <a:rPr lang="nl-NL" sz="2400" kern="0"/>
              <a:t>Twee reacties (zie les 4)</a:t>
            </a:r>
          </a:p>
        </p:txBody>
      </p:sp>
      <p:pic>
        <p:nvPicPr>
          <p:cNvPr id="3" name="Tijdelijke aanduiding voor inhoud 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3605661"/>
            <a:ext cx="8229600" cy="2762794"/>
          </a:xfrm>
        </p:spPr>
      </p:pic>
    </p:spTree>
    <p:extLst>
      <p:ext uri="{BB962C8B-B14F-4D97-AF65-F5344CB8AC3E}">
        <p14:creationId xmlns:p14="http://schemas.microsoft.com/office/powerpoint/2010/main" val="4710828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err="1"/>
              <a:t>Stap</a:t>
            </a:r>
            <a:r>
              <a:rPr lang="en-US" sz="2400"/>
              <a:t> 6a: Van Glyceraldehyde-3-P </a:t>
            </a:r>
            <a:r>
              <a:rPr lang="en-US" sz="2400" err="1"/>
              <a:t>naar</a:t>
            </a:r>
            <a:r>
              <a:rPr lang="en-US" sz="2400"/>
              <a:t> 1,3-bisfosfoglyceraat</a:t>
            </a:r>
            <a:endParaRPr lang="nl-NL" sz="2800"/>
          </a:p>
        </p:txBody>
      </p:sp>
      <p:sp>
        <p:nvSpPr>
          <p:cNvPr id="8" name="Tijdelijke aanduiding voor inhoud 1"/>
          <p:cNvSpPr txBox="1">
            <a:spLocks/>
          </p:cNvSpPr>
          <p:nvPr/>
        </p:nvSpPr>
        <p:spPr bwMode="auto">
          <a:xfrm>
            <a:off x="334434" y="1458268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0" indent="0">
              <a:spcBef>
                <a:spcPct val="50000"/>
              </a:spcBef>
              <a:buNone/>
            </a:pPr>
            <a:r>
              <a:rPr lang="en-US" sz="2000" b="1" err="1"/>
              <a:t>Oxidatie</a:t>
            </a:r>
            <a:endParaRPr lang="en-US" sz="2000" b="1"/>
          </a:p>
          <a:p>
            <a:pPr marL="0" indent="0">
              <a:spcBef>
                <a:spcPct val="50000"/>
              </a:spcBef>
              <a:buNone/>
            </a:pPr>
            <a:r>
              <a:rPr lang="en-US" sz="2000"/>
              <a:t>RCHO + H</a:t>
            </a:r>
            <a:r>
              <a:rPr lang="en-US" sz="2000" baseline="-25000"/>
              <a:t>2</a:t>
            </a:r>
            <a:r>
              <a:rPr lang="en-US" sz="2000"/>
              <a:t>O </a:t>
            </a:r>
            <a:r>
              <a:rPr lang="en-US" sz="2000">
                <a:cs typeface="Times New Roman"/>
              </a:rPr>
              <a:t>→ RCOOH + 2H</a:t>
            </a:r>
            <a:r>
              <a:rPr lang="en-US" sz="2000" baseline="30000">
                <a:cs typeface="Times New Roman"/>
              </a:rPr>
              <a:t>+</a:t>
            </a:r>
            <a:r>
              <a:rPr lang="en-US" sz="2000">
                <a:cs typeface="Times New Roman"/>
              </a:rPr>
              <a:t> + 2</a:t>
            </a:r>
            <a:r>
              <a:rPr lang="en-US" sz="2000" i="1">
                <a:cs typeface="Times New Roman"/>
              </a:rPr>
              <a:t>e</a:t>
            </a:r>
            <a:r>
              <a:rPr lang="en-US" sz="2000" baseline="30000">
                <a:cs typeface="Times New Roman"/>
              </a:rPr>
              <a:t>-</a:t>
            </a:r>
          </a:p>
          <a:p>
            <a:pPr marL="0" indent="0">
              <a:spcBef>
                <a:spcPct val="50000"/>
              </a:spcBef>
              <a:buNone/>
            </a:pPr>
            <a:r>
              <a:rPr lang="en-US" sz="2000" b="1" err="1">
                <a:cs typeface="Times New Roman"/>
              </a:rPr>
              <a:t>Reductie</a:t>
            </a:r>
            <a:endParaRPr lang="en-US" sz="2000" b="1">
              <a:cs typeface="Times New Roman"/>
            </a:endParaRPr>
          </a:p>
          <a:p>
            <a:pPr marL="0" indent="0">
              <a:spcBef>
                <a:spcPct val="50000"/>
              </a:spcBef>
              <a:buNone/>
            </a:pPr>
            <a:r>
              <a:rPr lang="en-US" sz="2000">
                <a:cs typeface="Times New Roman"/>
              </a:rPr>
              <a:t>NAD</a:t>
            </a:r>
            <a:r>
              <a:rPr lang="en-US" sz="2000" baseline="30000">
                <a:cs typeface="Times New Roman"/>
              </a:rPr>
              <a:t>+</a:t>
            </a:r>
            <a:r>
              <a:rPr lang="en-US" sz="2000">
                <a:cs typeface="Times New Roman"/>
              </a:rPr>
              <a:t> + 2H</a:t>
            </a:r>
            <a:r>
              <a:rPr lang="en-US" sz="2000" baseline="30000">
                <a:cs typeface="Times New Roman"/>
              </a:rPr>
              <a:t>+</a:t>
            </a:r>
            <a:r>
              <a:rPr lang="en-US" sz="2000">
                <a:cs typeface="Times New Roman"/>
              </a:rPr>
              <a:t> + 2</a:t>
            </a:r>
            <a:r>
              <a:rPr lang="en-US" sz="2000" i="1">
                <a:cs typeface="Times New Roman"/>
              </a:rPr>
              <a:t>e</a:t>
            </a:r>
            <a:r>
              <a:rPr lang="en-US" sz="2000" baseline="30000">
                <a:cs typeface="Times New Roman"/>
              </a:rPr>
              <a:t>-</a:t>
            </a:r>
            <a:r>
              <a:rPr lang="en-US" sz="2000">
                <a:cs typeface="Times New Roman"/>
              </a:rPr>
              <a:t> → NADH + H</a:t>
            </a:r>
            <a:r>
              <a:rPr lang="en-US" sz="2000" baseline="30000">
                <a:cs typeface="Times New Roman"/>
              </a:rPr>
              <a:t>+</a:t>
            </a:r>
          </a:p>
          <a:p>
            <a:pPr marL="0" indent="0">
              <a:spcBef>
                <a:spcPct val="50000"/>
              </a:spcBef>
              <a:buNone/>
            </a:pPr>
            <a:endParaRPr lang="en-US" sz="2000" baseline="30000">
              <a:cs typeface="Times New Roman"/>
            </a:endParaRPr>
          </a:p>
          <a:p>
            <a:pPr marL="0" indent="0">
              <a:spcBef>
                <a:spcPct val="50000"/>
              </a:spcBef>
              <a:buNone/>
            </a:pPr>
            <a:r>
              <a:rPr lang="en-US" sz="2000">
                <a:solidFill>
                  <a:srgbClr val="FF0000"/>
                </a:solidFill>
                <a:cs typeface="Times New Roman"/>
              </a:rPr>
              <a:t>~ -50 kJ/</a:t>
            </a:r>
            <a:r>
              <a:rPr lang="en-US" sz="2000" err="1">
                <a:solidFill>
                  <a:srgbClr val="FF0000"/>
                </a:solidFill>
                <a:cs typeface="Times New Roman"/>
              </a:rPr>
              <a:t>mol</a:t>
            </a:r>
            <a:endParaRPr lang="en-US" sz="2000">
              <a:solidFill>
                <a:srgbClr val="FF0000"/>
              </a:solidFill>
              <a:cs typeface="Times New Roman"/>
            </a:endParaRPr>
          </a:p>
        </p:txBody>
      </p:sp>
      <p:pic>
        <p:nvPicPr>
          <p:cNvPr id="7" name="Tijdelijke aanduiding voor inhoud 6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771"/>
          <a:stretch/>
        </p:blipFill>
        <p:spPr>
          <a:xfrm>
            <a:off x="2063552" y="4293096"/>
            <a:ext cx="8229600" cy="1852470"/>
          </a:xfrm>
        </p:spPr>
      </p:pic>
    </p:spTree>
    <p:extLst>
      <p:ext uri="{BB962C8B-B14F-4D97-AF65-F5344CB8AC3E}">
        <p14:creationId xmlns:p14="http://schemas.microsoft.com/office/powerpoint/2010/main" val="4030923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err="1"/>
              <a:t>Stap</a:t>
            </a:r>
            <a:r>
              <a:rPr lang="en-US" sz="2400"/>
              <a:t> 6b: Van Glyceraldehyde-3-P </a:t>
            </a:r>
            <a:r>
              <a:rPr lang="en-US" sz="2400" err="1"/>
              <a:t>naar</a:t>
            </a:r>
            <a:r>
              <a:rPr lang="en-US" sz="2400"/>
              <a:t> 1,3-bisfosfoglyceraat</a:t>
            </a:r>
            <a:endParaRPr lang="nl-NL" sz="2800"/>
          </a:p>
        </p:txBody>
      </p:sp>
      <p:sp>
        <p:nvSpPr>
          <p:cNvPr id="8" name="Tijdelijke aanduiding voor inhoud 1"/>
          <p:cNvSpPr txBox="1">
            <a:spLocks/>
          </p:cNvSpPr>
          <p:nvPr/>
        </p:nvSpPr>
        <p:spPr bwMode="auto">
          <a:xfrm>
            <a:off x="334434" y="1484784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0" indent="0">
              <a:buNone/>
            </a:pPr>
            <a:r>
              <a:rPr lang="nl-NL" sz="2400" kern="0"/>
              <a:t>Dehydratie en toevoegen fosfaat</a:t>
            </a:r>
          </a:p>
          <a:p>
            <a:pPr marL="0" indent="0">
              <a:buNone/>
            </a:pPr>
            <a:r>
              <a:rPr lang="nl-NL" sz="2400" kern="0"/>
              <a:t>Fosfaat komt niet van ATP, maar vrij in oplossing</a:t>
            </a:r>
          </a:p>
          <a:p>
            <a:pPr marL="0" indent="0">
              <a:buNone/>
            </a:pPr>
            <a:r>
              <a:rPr lang="nl-NL" sz="2400" kern="0">
                <a:solidFill>
                  <a:srgbClr val="FF0000"/>
                </a:solidFill>
              </a:rPr>
              <a:t>~ +50 kJ/mol</a:t>
            </a:r>
          </a:p>
          <a:p>
            <a:pPr marL="0" indent="0">
              <a:buNone/>
            </a:pPr>
            <a:r>
              <a:rPr lang="nl-NL" sz="2400" kern="0">
                <a:solidFill>
                  <a:srgbClr val="FF0000"/>
                </a:solidFill>
              </a:rPr>
              <a:t>Gekoppelde reactie: -50 kJ/mol + 50 kJ/mol = ~ +0 kJ/mol</a:t>
            </a:r>
          </a:p>
        </p:txBody>
      </p:sp>
      <p:pic>
        <p:nvPicPr>
          <p:cNvPr id="3" name="Tijdelijke aanduiding voor inhoud 2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270"/>
          <a:stretch/>
        </p:blipFill>
        <p:spPr>
          <a:xfrm>
            <a:off x="1981200" y="3726739"/>
            <a:ext cx="8229600" cy="2216776"/>
          </a:xfrm>
        </p:spPr>
      </p:pic>
    </p:spTree>
    <p:extLst>
      <p:ext uri="{BB962C8B-B14F-4D97-AF65-F5344CB8AC3E}">
        <p14:creationId xmlns:p14="http://schemas.microsoft.com/office/powerpoint/2010/main" val="1510418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NAD</a:t>
            </a:r>
            <a:r>
              <a:rPr lang="nl-NL" baseline="30000"/>
              <a:t>+</a:t>
            </a:r>
            <a:r>
              <a:rPr lang="nl-NL"/>
              <a:t> wordt geregenereerd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334433" y="1556792"/>
            <a:ext cx="11523133" cy="4525963"/>
          </a:xfrm>
        </p:spPr>
        <p:txBody>
          <a:bodyPr/>
          <a:lstStyle/>
          <a:p>
            <a:r>
              <a:rPr lang="nl-NL" sz="2400"/>
              <a:t>In de glycolyse wordt NAD</a:t>
            </a:r>
            <a:r>
              <a:rPr lang="nl-NL" sz="2400" baseline="30000"/>
              <a:t>+</a:t>
            </a:r>
            <a:r>
              <a:rPr lang="nl-NL" sz="2400"/>
              <a:t> omgezet in NADH. NADH wordt door meerdere processen weer omgezet in NAD</a:t>
            </a:r>
            <a:r>
              <a:rPr lang="nl-NL" sz="2400" baseline="30000"/>
              <a:t>+</a:t>
            </a:r>
            <a:r>
              <a:rPr lang="nl-NL" sz="2400"/>
              <a:t>.</a:t>
            </a:r>
            <a:endParaRPr lang="nl-NL" sz="2400" baseline="30000"/>
          </a:p>
          <a:p>
            <a:r>
              <a:rPr lang="nl-NL" sz="2400"/>
              <a:t>Dit kan </a:t>
            </a:r>
            <a:r>
              <a:rPr lang="nl-NL" sz="2400" i="1" err="1"/>
              <a:t>anearoob</a:t>
            </a:r>
            <a:r>
              <a:rPr lang="nl-NL" sz="2400"/>
              <a:t> tot ethanol of lactaat</a:t>
            </a:r>
          </a:p>
          <a:p>
            <a:r>
              <a:rPr lang="nl-NL" sz="2400"/>
              <a:t>In de aerobe verbranding wordt NADH door andere processen in de cel gebruikt, dit gaan we zien in de </a:t>
            </a:r>
            <a:r>
              <a:rPr lang="nl-NL" sz="2400" err="1"/>
              <a:t>electronentransportcyclus</a:t>
            </a:r>
            <a:endParaRPr lang="nl-NL" sz="2400"/>
          </a:p>
        </p:txBody>
      </p:sp>
      <p:pic>
        <p:nvPicPr>
          <p:cNvPr id="5" name="Tijdelijke aanduiding voor inhoud 4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7968" y="3562093"/>
            <a:ext cx="4896544" cy="2951915"/>
          </a:xfrm>
        </p:spPr>
      </p:pic>
    </p:spTree>
    <p:extLst>
      <p:ext uri="{BB962C8B-B14F-4D97-AF65-F5344CB8AC3E}">
        <p14:creationId xmlns:p14="http://schemas.microsoft.com/office/powerpoint/2010/main" val="17435080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err="1"/>
              <a:t>Stap</a:t>
            </a:r>
            <a:r>
              <a:rPr lang="en-US" sz="3200"/>
              <a:t> 7: </a:t>
            </a:r>
            <a:r>
              <a:rPr lang="en-US" sz="3200" err="1"/>
              <a:t>Defosforylatie</a:t>
            </a:r>
            <a:r>
              <a:rPr lang="en-US" sz="3200"/>
              <a:t> van 1,3-bisfosfoglyceraat</a:t>
            </a:r>
          </a:p>
        </p:txBody>
      </p:sp>
      <p:sp>
        <p:nvSpPr>
          <p:cNvPr id="5" name="Tijdelijke aanduiding voor inhoud 1"/>
          <p:cNvSpPr txBox="1">
            <a:spLocks/>
          </p:cNvSpPr>
          <p:nvPr/>
        </p:nvSpPr>
        <p:spPr bwMode="auto">
          <a:xfrm>
            <a:off x="334434" y="1412776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0" indent="0">
              <a:buNone/>
            </a:pPr>
            <a:r>
              <a:rPr lang="nl-NL" sz="2400" kern="0" err="1"/>
              <a:t>Fosforylatie</a:t>
            </a:r>
            <a:r>
              <a:rPr lang="nl-NL" sz="2400" kern="0"/>
              <a:t> van ADP geeft ATP</a:t>
            </a:r>
            <a:endParaRPr lang="nl-NL" sz="2400" ker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nl-NL" sz="2400" kern="0"/>
              <a:t>1 molecuul glucose </a:t>
            </a:r>
            <a:r>
              <a:rPr lang="nl-NL" sz="2400" kern="0">
                <a:sym typeface="Wingdings"/>
              </a:rPr>
              <a:t> 2 ATP , netto 0 nu</a:t>
            </a:r>
            <a:endParaRPr lang="nl-NL" sz="2400" kern="0">
              <a:solidFill>
                <a:srgbClr val="FF0000"/>
              </a:solidFill>
              <a:sym typeface="Wingdings"/>
            </a:endParaRPr>
          </a:p>
        </p:txBody>
      </p:sp>
      <p:pic>
        <p:nvPicPr>
          <p:cNvPr id="3" name="Afbeelding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310" y="3140968"/>
            <a:ext cx="8534400" cy="2621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832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err="1"/>
              <a:t>Stap</a:t>
            </a:r>
            <a:r>
              <a:rPr lang="en-US" sz="3200"/>
              <a:t> 8: </a:t>
            </a:r>
            <a:r>
              <a:rPr lang="en-US" sz="3200" err="1"/>
              <a:t>Isomerisatie</a:t>
            </a:r>
            <a:r>
              <a:rPr lang="en-US" sz="3200"/>
              <a:t> van 3-fosfoglyceraat</a:t>
            </a:r>
          </a:p>
        </p:txBody>
      </p:sp>
      <p:sp>
        <p:nvSpPr>
          <p:cNvPr id="5" name="Tijdelijke aanduiding voor inhoud 1"/>
          <p:cNvSpPr txBox="1">
            <a:spLocks/>
          </p:cNvSpPr>
          <p:nvPr/>
        </p:nvSpPr>
        <p:spPr bwMode="auto">
          <a:xfrm>
            <a:off x="334433" y="1412776"/>
            <a:ext cx="11042153" cy="452596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0" indent="0">
              <a:buNone/>
            </a:pPr>
            <a:r>
              <a:rPr lang="nl-NL" sz="2400" kern="0"/>
              <a:t>Fosfaatgroep wordt verplaatst van C3 naar C2 door </a:t>
            </a:r>
            <a:r>
              <a:rPr lang="nl-NL" sz="2400" kern="0" err="1"/>
              <a:t>fosphoglyceraat</a:t>
            </a:r>
            <a:r>
              <a:rPr lang="nl-NL" sz="2400" kern="0"/>
              <a:t> </a:t>
            </a:r>
            <a:r>
              <a:rPr lang="nl-NL" sz="2400" kern="0" err="1"/>
              <a:t>mutase</a:t>
            </a:r>
            <a:endParaRPr lang="nl-NL" sz="2400" kern="0">
              <a:solidFill>
                <a:srgbClr val="FF0000"/>
              </a:solidFill>
            </a:endParaRPr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783"/>
          <a:stretch/>
        </p:blipFill>
        <p:spPr>
          <a:xfrm>
            <a:off x="2711624" y="3068960"/>
            <a:ext cx="8534400" cy="260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0913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err="1"/>
              <a:t>Stap</a:t>
            </a:r>
            <a:r>
              <a:rPr lang="en-US" sz="3200"/>
              <a:t> 9: </a:t>
            </a:r>
            <a:r>
              <a:rPr lang="en-US" sz="3200" err="1"/>
              <a:t>Dehydratatie</a:t>
            </a:r>
            <a:r>
              <a:rPr lang="en-US" sz="3200"/>
              <a:t> van 2-fosfoglyceraat</a:t>
            </a:r>
          </a:p>
        </p:txBody>
      </p:sp>
      <p:sp>
        <p:nvSpPr>
          <p:cNvPr id="5" name="Tijdelijke aanduiding voor inhoud 1"/>
          <p:cNvSpPr txBox="1">
            <a:spLocks/>
          </p:cNvSpPr>
          <p:nvPr/>
        </p:nvSpPr>
        <p:spPr bwMode="auto">
          <a:xfrm>
            <a:off x="479376" y="16288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0" indent="0">
              <a:buNone/>
            </a:pPr>
            <a:r>
              <a:rPr lang="nl-NL" sz="2800" kern="0"/>
              <a:t>Verlies van 1 H</a:t>
            </a:r>
            <a:r>
              <a:rPr lang="nl-NL" sz="2800" kern="0" baseline="-25000"/>
              <a:t>2</a:t>
            </a:r>
            <a:r>
              <a:rPr lang="nl-NL" sz="2800" kern="0"/>
              <a:t>O molecuul. </a:t>
            </a:r>
          </a:p>
          <a:p>
            <a:pPr marL="0" indent="0">
              <a:buNone/>
            </a:pPr>
            <a:r>
              <a:rPr lang="nl-NL" sz="2800" kern="0"/>
              <a:t>H</a:t>
            </a:r>
            <a:r>
              <a:rPr lang="nl-NL" sz="2800" kern="0" baseline="-25000"/>
              <a:t>2</a:t>
            </a:r>
            <a:r>
              <a:rPr lang="nl-NL" sz="2800" kern="0"/>
              <a:t>O bindt aan Mg</a:t>
            </a:r>
            <a:r>
              <a:rPr lang="nl-NL" sz="2800" kern="0" baseline="30000"/>
              <a:t>2+ </a:t>
            </a:r>
            <a:r>
              <a:rPr lang="nl-NL" sz="2800" kern="0"/>
              <a:t>door </a:t>
            </a:r>
            <a:r>
              <a:rPr lang="nl-NL" sz="2800" kern="0" err="1"/>
              <a:t>enolase</a:t>
            </a:r>
            <a:r>
              <a:rPr lang="nl-NL" sz="2800" kern="0"/>
              <a:t> (</a:t>
            </a:r>
            <a:r>
              <a:rPr lang="nl-NL" sz="2800" kern="0" err="1"/>
              <a:t>enol</a:t>
            </a:r>
            <a:r>
              <a:rPr lang="nl-NL" sz="2800" kern="0"/>
              <a:t> fosfaat)</a:t>
            </a:r>
          </a:p>
        </p:txBody>
      </p:sp>
      <p:grpSp>
        <p:nvGrpSpPr>
          <p:cNvPr id="3" name="Groeperen 2"/>
          <p:cNvGrpSpPr/>
          <p:nvPr/>
        </p:nvGrpSpPr>
        <p:grpSpPr>
          <a:xfrm>
            <a:off x="2639617" y="3068960"/>
            <a:ext cx="6857527" cy="2607568"/>
            <a:chOff x="1801305" y="3068960"/>
            <a:chExt cx="6857527" cy="2607568"/>
          </a:xfrm>
        </p:grpSpPr>
        <p:pic>
          <p:nvPicPr>
            <p:cNvPr id="4" name="Afbeelding 3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656" t="47449" r="41989" b="7334"/>
            <a:stretch/>
          </p:blipFill>
          <p:spPr>
            <a:xfrm>
              <a:off x="4788024" y="3068960"/>
              <a:ext cx="3870808" cy="2607568"/>
            </a:xfrm>
            <a:prstGeom prst="rect">
              <a:avLst/>
            </a:prstGeom>
          </p:spPr>
        </p:pic>
        <p:pic>
          <p:nvPicPr>
            <p:cNvPr id="6" name="Afbeelding 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249" r="19845" b="54783"/>
            <a:stretch/>
          </p:blipFill>
          <p:spPr>
            <a:xfrm>
              <a:off x="1801305" y="3068960"/>
              <a:ext cx="2808312" cy="26075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151758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err="1"/>
              <a:t>Stap</a:t>
            </a:r>
            <a:r>
              <a:rPr lang="en-US" sz="3200"/>
              <a:t> 10: </a:t>
            </a:r>
            <a:r>
              <a:rPr lang="en-US" sz="3200" err="1"/>
              <a:t>Defosforylatie</a:t>
            </a:r>
            <a:r>
              <a:rPr lang="en-US" sz="3200"/>
              <a:t> van </a:t>
            </a:r>
            <a:r>
              <a:rPr lang="en-US" sz="3200" err="1"/>
              <a:t>fosfoenolpyruvaat</a:t>
            </a:r>
            <a:endParaRPr lang="en-US" sz="3200"/>
          </a:p>
        </p:txBody>
      </p:sp>
      <p:sp>
        <p:nvSpPr>
          <p:cNvPr id="5" name="Tijdelijke aanduiding voor inhoud 1"/>
          <p:cNvSpPr txBox="1">
            <a:spLocks/>
          </p:cNvSpPr>
          <p:nvPr/>
        </p:nvSpPr>
        <p:spPr bwMode="auto">
          <a:xfrm>
            <a:off x="337509" y="1616595"/>
            <a:ext cx="11039077" cy="452596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0" indent="0">
              <a:buNone/>
            </a:pPr>
            <a:r>
              <a:rPr lang="nl-NL" sz="2800" kern="0" err="1"/>
              <a:t>Fosfofenolpyruvaat</a:t>
            </a:r>
            <a:r>
              <a:rPr lang="nl-NL" sz="2800" kern="0"/>
              <a:t> heeft veel energie:</a:t>
            </a:r>
          </a:p>
          <a:p>
            <a:r>
              <a:rPr lang="nl-NL" sz="2800" kern="0"/>
              <a:t>Fosforgroep vangt het molecuul in de </a:t>
            </a:r>
            <a:r>
              <a:rPr lang="nl-NL" sz="2800" kern="0" err="1"/>
              <a:t>enol</a:t>
            </a:r>
            <a:r>
              <a:rPr lang="nl-NL" sz="2800" kern="0"/>
              <a:t> vorm</a:t>
            </a:r>
          </a:p>
          <a:p>
            <a:r>
              <a:rPr lang="nl-NL" sz="2800" kern="0"/>
              <a:t>Kinase verwijdert PO</a:t>
            </a:r>
            <a:r>
              <a:rPr lang="nl-NL" sz="2800" kern="0" baseline="-25000"/>
              <a:t>3</a:t>
            </a:r>
            <a:r>
              <a:rPr lang="nl-NL" sz="2800" kern="0" baseline="30000"/>
              <a:t>2-</a:t>
            </a:r>
            <a:r>
              <a:rPr lang="nl-NL" sz="2800" kern="0"/>
              <a:t> en </a:t>
            </a:r>
            <a:r>
              <a:rPr lang="nl-NL" sz="2800" kern="0" err="1"/>
              <a:t>enol</a:t>
            </a:r>
            <a:r>
              <a:rPr lang="nl-NL" sz="2800" kern="0"/>
              <a:t> wordt </a:t>
            </a:r>
            <a:r>
              <a:rPr lang="nl-NL" sz="2800" kern="0" err="1"/>
              <a:t>keton</a:t>
            </a:r>
            <a:r>
              <a:rPr lang="nl-NL" sz="2800" kern="0"/>
              <a:t>: </a:t>
            </a:r>
          </a:p>
          <a:p>
            <a:r>
              <a:rPr lang="nl-NL" sz="2800" kern="0"/>
              <a:t>pyruvaat gevormd door verplaatsen = 2 ATP gevormd</a:t>
            </a:r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31" t="44953" r="244" b="3852"/>
          <a:stretch/>
        </p:blipFill>
        <p:spPr>
          <a:xfrm>
            <a:off x="3647729" y="3879577"/>
            <a:ext cx="5993431" cy="295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6409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z="3200"/>
              <a:t>Stap 6-10: van </a:t>
            </a:r>
            <a:r>
              <a:rPr lang="nl-NL" sz="3200" err="1"/>
              <a:t>glyceraldehyde</a:t>
            </a:r>
            <a:r>
              <a:rPr lang="nl-NL" sz="3200"/>
              <a:t> 3-P naar pyruvaat</a:t>
            </a:r>
          </a:p>
        </p:txBody>
      </p:sp>
      <p:pic>
        <p:nvPicPr>
          <p:cNvPr id="3" name="Tijdelijke aanduiding voor inhoud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766"/>
          <a:stretch/>
        </p:blipFill>
        <p:spPr>
          <a:xfrm>
            <a:off x="6312024" y="1844824"/>
            <a:ext cx="3744416" cy="3559740"/>
          </a:xfrm>
          <a:prstGeom prst="rect">
            <a:avLst/>
          </a:prstGeom>
        </p:spPr>
      </p:pic>
      <p:pic>
        <p:nvPicPr>
          <p:cNvPr id="4" name="Afbeelding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841" t="44953" r="244" b="3852"/>
          <a:stretch/>
        </p:blipFill>
        <p:spPr>
          <a:xfrm>
            <a:off x="4223793" y="2604319"/>
            <a:ext cx="1528935" cy="2952328"/>
          </a:xfrm>
          <a:prstGeom prst="rect">
            <a:avLst/>
          </a:prstGeom>
        </p:spPr>
      </p:pic>
      <p:pic>
        <p:nvPicPr>
          <p:cNvPr id="5" name="Tijdelijke aanduiding voor inhoud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750" b="15172"/>
          <a:stretch/>
        </p:blipFill>
        <p:spPr>
          <a:xfrm>
            <a:off x="1806873" y="2756591"/>
            <a:ext cx="1984871" cy="2791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9739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Glycolyse</a:t>
            </a:r>
          </a:p>
        </p:txBody>
      </p:sp>
      <p:pic>
        <p:nvPicPr>
          <p:cNvPr id="4" name="Tijdelijke aanduiding voor inhoud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1507" y="1556792"/>
            <a:ext cx="5988986" cy="4525963"/>
          </a:xfrm>
        </p:spPr>
      </p:pic>
    </p:spTree>
    <p:extLst>
      <p:ext uri="{BB962C8B-B14F-4D97-AF65-F5344CB8AC3E}">
        <p14:creationId xmlns:p14="http://schemas.microsoft.com/office/powerpoint/2010/main" val="14003260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z="3600"/>
              <a:t>Van glucose naar pyruvaat in 10 stappen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346513" y="1484784"/>
            <a:ext cx="11511053" cy="4525963"/>
          </a:xfrm>
        </p:spPr>
        <p:txBody>
          <a:bodyPr/>
          <a:lstStyle/>
          <a:p>
            <a:pPr marL="0" indent="0">
              <a:buNone/>
            </a:pPr>
            <a:endParaRPr lang="nl-NL"/>
          </a:p>
          <a:p>
            <a:pPr marL="0" indent="0">
              <a:buNone/>
            </a:pPr>
            <a:r>
              <a:rPr lang="nl-NL"/>
              <a:t>Glucose + 2 P</a:t>
            </a:r>
            <a:r>
              <a:rPr lang="nl-NL" baseline="-25000"/>
              <a:t>i</a:t>
            </a:r>
            <a:r>
              <a:rPr lang="nl-NL"/>
              <a:t> + 2 ADP + 2 NAD</a:t>
            </a:r>
            <a:r>
              <a:rPr lang="nl-NL" baseline="30000"/>
              <a:t>+</a:t>
            </a:r>
            <a:r>
              <a:rPr lang="nl-NL"/>
              <a:t> </a:t>
            </a:r>
            <a:r>
              <a:rPr lang="nl-NL">
                <a:sym typeface="Wingdings"/>
              </a:rPr>
              <a:t></a:t>
            </a:r>
          </a:p>
          <a:p>
            <a:pPr marL="0" indent="0">
              <a:buNone/>
            </a:pPr>
            <a:endParaRPr lang="nl-NL">
              <a:sym typeface="Wingdings"/>
            </a:endParaRPr>
          </a:p>
          <a:p>
            <a:pPr marL="0" indent="0">
              <a:buNone/>
            </a:pPr>
            <a:r>
              <a:rPr lang="nl-NL">
                <a:sym typeface="Wingdings"/>
              </a:rPr>
              <a:t>				2 pyruvaat + 2 ATP + 2 NADH + 2 H</a:t>
            </a:r>
            <a:r>
              <a:rPr lang="nl-NL" baseline="30000">
                <a:sym typeface="Wingdings"/>
              </a:rPr>
              <a:t>+</a:t>
            </a:r>
            <a:r>
              <a:rPr lang="nl-NL">
                <a:sym typeface="Wingdings"/>
              </a:rPr>
              <a:t> + 2 H</a:t>
            </a:r>
            <a:r>
              <a:rPr lang="nl-NL" baseline="-25000">
                <a:sym typeface="Wingdings"/>
              </a:rPr>
              <a:t>2</a:t>
            </a:r>
            <a:r>
              <a:rPr lang="nl-NL">
                <a:sym typeface="Wingdings"/>
              </a:rPr>
              <a:t>O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816136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nl-NL"/>
              <a:t>Reacties van Glycolyse en </a:t>
            </a:r>
            <a:r>
              <a:rPr lang="nl-NL">
                <a:latin typeface="Symbol" charset="2"/>
                <a:ea typeface="Symbol" charset="2"/>
                <a:cs typeface="Symbol" charset="2"/>
              </a:rPr>
              <a:t>D</a:t>
            </a:r>
            <a:r>
              <a:rPr lang="nl-NL"/>
              <a:t>Gº’</a:t>
            </a:r>
          </a:p>
        </p:txBody>
      </p:sp>
      <p:sp>
        <p:nvSpPr>
          <p:cNvPr id="7" name="Rectangle 6"/>
          <p:cNvSpPr/>
          <p:nvPr/>
        </p:nvSpPr>
        <p:spPr>
          <a:xfrm>
            <a:off x="6240016" y="5414432"/>
            <a:ext cx="1440160" cy="227920"/>
          </a:xfrm>
          <a:prstGeom prst="rect">
            <a:avLst/>
          </a:prstGeom>
          <a:solidFill>
            <a:srgbClr val="FF0000">
              <a:alpha val="82000"/>
            </a:srgbClr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6960096" y="5661248"/>
            <a:ext cx="0" cy="1440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4007768" y="5555465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>
                <a:solidFill>
                  <a:srgbClr val="FF0000"/>
                </a:solidFill>
              </a:rPr>
              <a:t>+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727848" y="5414433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200" b="1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602238" y="5601633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200" b="1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159896" y="5600274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200" b="1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431482" y="5601633"/>
            <a:ext cx="7344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200" b="1">
                <a:solidFill>
                  <a:srgbClr val="FF0000"/>
                </a:solidFill>
              </a:rPr>
              <a:t>+ 2 H</a:t>
            </a:r>
            <a:r>
              <a:rPr lang="nl-NL" sz="1200" b="1" baseline="-25000">
                <a:solidFill>
                  <a:srgbClr val="FF0000"/>
                </a:solidFill>
              </a:rPr>
              <a:t>2</a:t>
            </a:r>
            <a:r>
              <a:rPr lang="nl-NL" sz="1200" b="1">
                <a:solidFill>
                  <a:srgbClr val="FF0000"/>
                </a:solidFill>
              </a:rPr>
              <a:t>O</a:t>
            </a:r>
          </a:p>
        </p:txBody>
      </p:sp>
      <p:sp>
        <p:nvSpPr>
          <p:cNvPr id="13" name="Rectangle 4" descr="17T01"/>
          <p:cNvSpPr>
            <a:spLocks noGrp="1" noChangeAspect="1" noChangeArrowheads="1"/>
          </p:cNvSpPr>
          <p:nvPr isPhoto="1"/>
        </p:nvSpPr>
        <p:spPr bwMode="auto">
          <a:xfrm>
            <a:off x="6257776" y="5877272"/>
            <a:ext cx="1422400" cy="144016"/>
          </a:xfrm>
          <a:prstGeom prst="rect">
            <a:avLst/>
          </a:prstGeom>
          <a:blipFill dpi="0" rotWithShape="1">
            <a:blip r:embed="rId3" cstate="print"/>
            <a:srcRect/>
            <a:stretch>
              <a:fillRect l="-250792" t="-2744189" r="-191574" b="-755823"/>
            </a:stretch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nl-NL"/>
          </a:p>
        </p:txBody>
      </p:sp>
      <p:cxnSp>
        <p:nvCxnSpPr>
          <p:cNvPr id="5" name="Straight Connector 4"/>
          <p:cNvCxnSpPr/>
          <p:nvPr/>
        </p:nvCxnSpPr>
        <p:spPr>
          <a:xfrm>
            <a:off x="8328248" y="6021288"/>
            <a:ext cx="2160240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Afbeelding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4258" y="1117126"/>
            <a:ext cx="8640214" cy="6214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3192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0FF35EA-304B-D442-B281-81F9C82A4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Wat nu met </a:t>
            </a:r>
            <a:r>
              <a:rPr lang="nl-NL" err="1"/>
              <a:t>pyruvaat</a:t>
            </a:r>
            <a:r>
              <a:rPr lang="nl-NL"/>
              <a:t>?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7B65259-7223-BD40-8E14-96CF5C0CF2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4" name="Tijdelijke aanduiding voor inhoud 4">
            <a:extLst>
              <a:ext uri="{FF2B5EF4-FFF2-40B4-BE49-F238E27FC236}">
                <a16:creationId xmlns:a16="http://schemas.microsoft.com/office/drawing/2014/main" id="{02175008-6CAA-9840-9ED4-6077063766C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8968" y="1600201"/>
            <a:ext cx="7062496" cy="4257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4104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Van pyruvaat naar ethanol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334433" y="1412776"/>
            <a:ext cx="11523133" cy="4525963"/>
          </a:xfrm>
        </p:spPr>
        <p:txBody>
          <a:bodyPr/>
          <a:lstStyle/>
          <a:p>
            <a:pPr marL="0" indent="0">
              <a:buNone/>
            </a:pPr>
            <a:r>
              <a:rPr lang="nl-NL"/>
              <a:t>Door micro-organismen</a:t>
            </a:r>
          </a:p>
          <a:p>
            <a:pPr marL="0" indent="0">
              <a:buNone/>
            </a:pPr>
            <a:endParaRPr lang="nl-NL"/>
          </a:p>
          <a:p>
            <a:pPr marL="0" indent="0">
              <a:buNone/>
            </a:pPr>
            <a:endParaRPr lang="nl-NL"/>
          </a:p>
          <a:p>
            <a:pPr marL="0" indent="0">
              <a:buNone/>
            </a:pPr>
            <a:endParaRPr lang="nl-NL"/>
          </a:p>
          <a:p>
            <a:pPr marL="0" indent="0">
              <a:buNone/>
            </a:pPr>
            <a:endParaRPr lang="nl-NL"/>
          </a:p>
          <a:p>
            <a:pPr marL="0" indent="0">
              <a:buNone/>
            </a:pPr>
            <a:endParaRPr lang="nl-NL"/>
          </a:p>
          <a:p>
            <a:pPr marL="0" indent="0">
              <a:buNone/>
            </a:pPr>
            <a:endParaRPr lang="nl-NL"/>
          </a:p>
          <a:p>
            <a:pPr marL="0" indent="0">
              <a:buNone/>
            </a:pPr>
            <a:r>
              <a:rPr lang="nl-NL"/>
              <a:t>Glucose + 2 P</a:t>
            </a:r>
            <a:r>
              <a:rPr lang="nl-NL" baseline="-25000"/>
              <a:t>i</a:t>
            </a:r>
            <a:r>
              <a:rPr lang="nl-NL"/>
              <a:t> + 2 ADP + 2 H</a:t>
            </a:r>
            <a:r>
              <a:rPr lang="nl-NL" baseline="30000"/>
              <a:t>+</a:t>
            </a:r>
            <a:r>
              <a:rPr lang="nl-NL"/>
              <a:t> </a:t>
            </a:r>
            <a:r>
              <a:rPr lang="nl-NL">
                <a:sym typeface="Wingdings"/>
              </a:rPr>
              <a:t>	2 ethanol + 2 ATP + </a:t>
            </a:r>
            <a:r>
              <a:rPr lang="nl-NL">
                <a:solidFill>
                  <a:srgbClr val="FF0000"/>
                </a:solidFill>
                <a:sym typeface="Wingdings"/>
              </a:rPr>
              <a:t>2 CO</a:t>
            </a:r>
            <a:r>
              <a:rPr lang="nl-NL" baseline="-25000">
                <a:solidFill>
                  <a:srgbClr val="FF0000"/>
                </a:solidFill>
                <a:sym typeface="Wingdings"/>
              </a:rPr>
              <a:t>2</a:t>
            </a:r>
            <a:r>
              <a:rPr lang="nl-NL">
                <a:solidFill>
                  <a:srgbClr val="FF0000"/>
                </a:solidFill>
                <a:sym typeface="Wingdings"/>
              </a:rPr>
              <a:t> </a:t>
            </a:r>
            <a:r>
              <a:rPr lang="nl-NL">
                <a:sym typeface="Wingdings"/>
              </a:rPr>
              <a:t>+ 2 H</a:t>
            </a:r>
            <a:r>
              <a:rPr lang="nl-NL" baseline="-25000">
                <a:sym typeface="Wingdings"/>
              </a:rPr>
              <a:t>2</a:t>
            </a:r>
            <a:r>
              <a:rPr lang="nl-NL">
                <a:sym typeface="Wingdings"/>
              </a:rPr>
              <a:t>O</a:t>
            </a:r>
            <a:endParaRPr lang="nl-NL"/>
          </a:p>
          <a:p>
            <a:pPr marL="0" indent="0">
              <a:buNone/>
            </a:pPr>
            <a:endParaRPr lang="nl-NL"/>
          </a:p>
        </p:txBody>
      </p:sp>
      <p:pic>
        <p:nvPicPr>
          <p:cNvPr id="5" name="Tijdelijke aanduiding voor inhoud 4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5560" y="2420888"/>
            <a:ext cx="7116088" cy="2160240"/>
          </a:xfrm>
        </p:spPr>
      </p:pic>
    </p:spTree>
    <p:extLst>
      <p:ext uri="{BB962C8B-B14F-4D97-AF65-F5344CB8AC3E}">
        <p14:creationId xmlns:p14="http://schemas.microsoft.com/office/powerpoint/2010/main" val="3468836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Van pyruvaat naar lactaat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350209" y="1556792"/>
            <a:ext cx="11507357" cy="4525963"/>
          </a:xfrm>
        </p:spPr>
        <p:txBody>
          <a:bodyPr/>
          <a:lstStyle/>
          <a:p>
            <a:pPr marL="0" indent="0">
              <a:buNone/>
            </a:pPr>
            <a:r>
              <a:rPr lang="nl-NL"/>
              <a:t>Door micro-organismen, en in spier en rode bloedcellen (waarom hier?)</a:t>
            </a:r>
          </a:p>
          <a:p>
            <a:pPr marL="0" indent="0">
              <a:buNone/>
            </a:pPr>
            <a:endParaRPr lang="nl-NL"/>
          </a:p>
          <a:p>
            <a:pPr marL="0" indent="0">
              <a:buNone/>
            </a:pPr>
            <a:endParaRPr lang="nl-NL"/>
          </a:p>
          <a:p>
            <a:pPr marL="0" indent="0">
              <a:buNone/>
            </a:pPr>
            <a:endParaRPr lang="nl-NL"/>
          </a:p>
          <a:p>
            <a:pPr marL="0" indent="0">
              <a:buNone/>
            </a:pPr>
            <a:endParaRPr lang="nl-NL"/>
          </a:p>
          <a:p>
            <a:pPr marL="0" indent="0">
              <a:buNone/>
            </a:pPr>
            <a:endParaRPr lang="nl-NL"/>
          </a:p>
          <a:p>
            <a:pPr marL="0" indent="0">
              <a:buNone/>
            </a:pPr>
            <a:endParaRPr lang="nl-NL"/>
          </a:p>
          <a:p>
            <a:pPr marL="0" indent="0">
              <a:buNone/>
            </a:pPr>
            <a:r>
              <a:rPr lang="nl-NL"/>
              <a:t>Glucose + 2 P</a:t>
            </a:r>
            <a:r>
              <a:rPr lang="nl-NL" baseline="-25000"/>
              <a:t>i</a:t>
            </a:r>
            <a:r>
              <a:rPr lang="nl-NL"/>
              <a:t> + 2 ADP </a:t>
            </a:r>
            <a:r>
              <a:rPr lang="nl-NL">
                <a:sym typeface="Wingdings"/>
              </a:rPr>
              <a:t>  2 lactaat + </a:t>
            </a:r>
            <a:r>
              <a:rPr lang="nl-NL">
                <a:solidFill>
                  <a:srgbClr val="FF0000"/>
                </a:solidFill>
                <a:sym typeface="Wingdings"/>
              </a:rPr>
              <a:t>2 ATP </a:t>
            </a:r>
            <a:r>
              <a:rPr lang="nl-NL">
                <a:sym typeface="Wingdings"/>
              </a:rPr>
              <a:t>+ 2 H</a:t>
            </a:r>
            <a:r>
              <a:rPr lang="nl-NL" baseline="-25000">
                <a:sym typeface="Wingdings"/>
              </a:rPr>
              <a:t>2</a:t>
            </a:r>
            <a:r>
              <a:rPr lang="nl-NL">
                <a:sym typeface="Wingdings"/>
              </a:rPr>
              <a:t>O</a:t>
            </a:r>
          </a:p>
          <a:p>
            <a:pPr marL="0" indent="0">
              <a:buNone/>
            </a:pPr>
            <a:r>
              <a:rPr lang="nl-NL">
                <a:sym typeface="Wingdings"/>
              </a:rPr>
              <a:t>Doel </a:t>
            </a:r>
            <a:r>
              <a:rPr lang="nl-NL" err="1">
                <a:sym typeface="Wingdings"/>
              </a:rPr>
              <a:t>pyruvaat</a:t>
            </a:r>
            <a:r>
              <a:rPr lang="nl-NL">
                <a:sym typeface="Wingdings"/>
              </a:rPr>
              <a:t> </a:t>
            </a:r>
            <a:r>
              <a:rPr lang="nl-NL">
                <a:sym typeface="Wingdings" pitchFamily="2" charset="2"/>
              </a:rPr>
              <a:t> lactaat is NAD</a:t>
            </a:r>
            <a:r>
              <a:rPr lang="nl-NL" baseline="30000">
                <a:sym typeface="Wingdings" pitchFamily="2" charset="2"/>
              </a:rPr>
              <a:t>+</a:t>
            </a:r>
            <a:r>
              <a:rPr lang="nl-NL">
                <a:sym typeface="Wingdings" pitchFamily="2" charset="2"/>
              </a:rPr>
              <a:t> recycling</a:t>
            </a:r>
            <a:endParaRPr lang="nl-NL"/>
          </a:p>
          <a:p>
            <a:pPr marL="0" indent="0">
              <a:buNone/>
            </a:pPr>
            <a:endParaRPr lang="nl-NL"/>
          </a:p>
        </p:txBody>
      </p:sp>
      <p:pic>
        <p:nvPicPr>
          <p:cNvPr id="6" name="Tijdelijke aanduiding voor inhoud 5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3632" y="2204864"/>
            <a:ext cx="5225752" cy="2668866"/>
          </a:xfrm>
        </p:spPr>
      </p:pic>
    </p:spTree>
    <p:extLst>
      <p:ext uri="{BB962C8B-B14F-4D97-AF65-F5344CB8AC3E}">
        <p14:creationId xmlns:p14="http://schemas.microsoft.com/office/powerpoint/2010/main" val="2202630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sz="3200" err="1"/>
              <a:t>Controle</a:t>
            </a:r>
            <a:r>
              <a:rPr lang="en-US" sz="3200"/>
              <a:t> </a:t>
            </a:r>
            <a:r>
              <a:rPr lang="en-US" sz="3200" err="1"/>
              <a:t>punten</a:t>
            </a:r>
            <a:r>
              <a:rPr lang="en-US" sz="3200"/>
              <a:t> in </a:t>
            </a:r>
            <a:r>
              <a:rPr lang="en-US" sz="3200" err="1"/>
              <a:t>glycolyse</a:t>
            </a:r>
            <a:r>
              <a:rPr lang="en-US" sz="3200"/>
              <a:t> (in </a:t>
            </a:r>
            <a:r>
              <a:rPr lang="en-US" sz="3200" err="1"/>
              <a:t>spier</a:t>
            </a:r>
            <a:r>
              <a:rPr lang="en-US" sz="3200"/>
              <a:t>!)</a:t>
            </a:r>
            <a:endParaRPr lang="nl-NL" sz="3200"/>
          </a:p>
        </p:txBody>
      </p:sp>
      <p:sp>
        <p:nvSpPr>
          <p:cNvPr id="18435" name="Rectangle 4" descr="1710"/>
          <p:cNvSpPr>
            <a:spLocks noGrp="1" noChangeAspect="1" noChangeArrowheads="1"/>
          </p:cNvSpPr>
          <p:nvPr isPhoto="1"/>
        </p:nvSpPr>
        <p:spPr bwMode="auto">
          <a:xfrm>
            <a:off x="839416" y="1196752"/>
            <a:ext cx="4378806" cy="5661248"/>
          </a:xfrm>
          <a:prstGeom prst="rect">
            <a:avLst/>
          </a:prstGeom>
          <a:blipFill dpi="0" rotWithShape="1">
            <a:blip r:embed="rId3" cstate="print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2" name="TextBox 1"/>
          <p:cNvSpPr txBox="1"/>
          <p:nvPr/>
        </p:nvSpPr>
        <p:spPr>
          <a:xfrm>
            <a:off x="6023992" y="1375028"/>
            <a:ext cx="47628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latin typeface="+mn-lt"/>
              </a:rPr>
              <a:t>3 </a:t>
            </a:r>
            <a:r>
              <a:rPr lang="en-US" sz="2400" b="1" err="1">
                <a:latin typeface="+mn-lt"/>
              </a:rPr>
              <a:t>controle</a:t>
            </a:r>
            <a:r>
              <a:rPr lang="en-US" sz="2400" b="1">
                <a:latin typeface="+mn-lt"/>
              </a:rPr>
              <a:t> </a:t>
            </a:r>
            <a:r>
              <a:rPr lang="en-US" sz="2400" b="1" err="1">
                <a:latin typeface="+mn-lt"/>
              </a:rPr>
              <a:t>punten</a:t>
            </a:r>
            <a:r>
              <a:rPr lang="en-US" sz="2400" b="1">
                <a:latin typeface="+mn-lt"/>
              </a:rPr>
              <a:t> in </a:t>
            </a:r>
            <a:r>
              <a:rPr lang="en-US" sz="2400" b="1" err="1">
                <a:latin typeface="+mn-lt"/>
              </a:rPr>
              <a:t>Glycolyse</a:t>
            </a:r>
            <a:r>
              <a:rPr lang="en-US" sz="2400" b="1">
                <a:latin typeface="+mn-lt"/>
              </a:rPr>
              <a:t>: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023992" y="1860450"/>
            <a:ext cx="40479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+mn-lt"/>
              </a:rPr>
              <a:t>a) Glucose </a:t>
            </a:r>
            <a:r>
              <a:rPr lang="en-US" sz="2400">
                <a:latin typeface="+mn-lt"/>
                <a:cs typeface="Times New Roman"/>
              </a:rPr>
              <a:t>→ Glucose-6-P	  </a:t>
            </a:r>
            <a:br>
              <a:rPr lang="en-US" sz="2400">
                <a:latin typeface="+mn-lt"/>
                <a:cs typeface="Times New Roman"/>
              </a:rPr>
            </a:br>
            <a:r>
              <a:rPr lang="en-US" sz="2400">
                <a:latin typeface="+mn-lt"/>
                <a:cs typeface="Times New Roman"/>
              </a:rPr>
              <a:t>	</a:t>
            </a:r>
            <a:r>
              <a:rPr lang="en-US" sz="2400">
                <a:solidFill>
                  <a:srgbClr val="FF0000"/>
                </a:solidFill>
                <a:latin typeface="+mn-lt"/>
                <a:cs typeface="Times New Roman"/>
              </a:rPr>
              <a:t>hexokinase</a:t>
            </a:r>
            <a:r>
              <a:rPr lang="en-US" sz="2400">
                <a:latin typeface="+mn-lt"/>
              </a:rPr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993979" y="2668668"/>
            <a:ext cx="572464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+mn-lt"/>
              </a:rPr>
              <a:t>b) Fructose-6-P </a:t>
            </a:r>
            <a:r>
              <a:rPr lang="en-US" sz="2400">
                <a:latin typeface="+mn-lt"/>
                <a:cs typeface="Times New Roman"/>
              </a:rPr>
              <a:t>→ Fructose-1,6-P	</a:t>
            </a:r>
            <a:br>
              <a:rPr lang="en-US" sz="2400">
                <a:latin typeface="+mn-lt"/>
                <a:cs typeface="Times New Roman"/>
              </a:rPr>
            </a:br>
            <a:r>
              <a:rPr lang="en-US" sz="2400">
                <a:latin typeface="+mn-lt"/>
                <a:cs typeface="Times New Roman"/>
              </a:rPr>
              <a:t>	</a:t>
            </a:r>
            <a:r>
              <a:rPr lang="en-US" sz="2400" err="1">
                <a:solidFill>
                  <a:srgbClr val="FF0000"/>
                </a:solidFill>
                <a:latin typeface="+mn-lt"/>
                <a:cs typeface="Times New Roman"/>
              </a:rPr>
              <a:t>fosfofructokinase</a:t>
            </a:r>
            <a:r>
              <a:rPr lang="en-US" sz="2400">
                <a:latin typeface="+mn-lt"/>
              </a:rPr>
              <a:t>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023992" y="6021288"/>
            <a:ext cx="48862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+mn-lt"/>
              </a:rPr>
              <a:t>c) </a:t>
            </a:r>
            <a:r>
              <a:rPr lang="en-US" sz="2400" err="1">
                <a:latin typeface="+mn-lt"/>
              </a:rPr>
              <a:t>Fosfoenolpyruvaat</a:t>
            </a:r>
            <a:r>
              <a:rPr lang="en-US" sz="2400">
                <a:latin typeface="+mn-lt"/>
              </a:rPr>
              <a:t> </a:t>
            </a:r>
            <a:r>
              <a:rPr lang="en-US" sz="2400">
                <a:latin typeface="+mn-lt"/>
                <a:cs typeface="Times New Roman"/>
              </a:rPr>
              <a:t>→ Pyruvaat	</a:t>
            </a:r>
            <a:r>
              <a:rPr lang="en-US" sz="2400">
                <a:latin typeface="+mn-lt"/>
              </a:rPr>
              <a:t> </a:t>
            </a:r>
            <a:br>
              <a:rPr lang="en-US" sz="2400">
                <a:latin typeface="+mn-lt"/>
              </a:rPr>
            </a:br>
            <a:r>
              <a:rPr lang="en-US" sz="2400">
                <a:latin typeface="+mn-lt"/>
              </a:rPr>
              <a:t>	</a:t>
            </a:r>
            <a:r>
              <a:rPr lang="en-US" sz="2400" err="1">
                <a:solidFill>
                  <a:srgbClr val="FF0000"/>
                </a:solidFill>
                <a:latin typeface="+mn-lt"/>
              </a:rPr>
              <a:t>pyruvaatkinase</a:t>
            </a:r>
            <a:endParaRPr lang="en-US" sz="2400">
              <a:solidFill>
                <a:srgbClr val="FF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04815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nl-NL"/>
              <a:t>Activiteit </a:t>
            </a:r>
            <a:r>
              <a:rPr lang="nl-NL" err="1"/>
              <a:t>fosfofructokinase</a:t>
            </a:r>
            <a:endParaRPr lang="nl-NL"/>
          </a:p>
        </p:txBody>
      </p:sp>
      <p:sp>
        <p:nvSpPr>
          <p:cNvPr id="10243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334434" y="1279526"/>
            <a:ext cx="11450198" cy="5111750"/>
          </a:xfrm>
          <a:noFill/>
        </p:spPr>
        <p:txBody>
          <a:bodyPr>
            <a:noAutofit/>
          </a:bodyPr>
          <a:lstStyle/>
          <a:p>
            <a:pPr eaLnBrk="1" hangingPunct="1">
              <a:lnSpc>
                <a:spcPct val="90000"/>
              </a:lnSpc>
            </a:pPr>
            <a:r>
              <a:rPr lang="nl-NL" sz="2800"/>
              <a:t>Belangrijkste controle mechanisme glycolyse</a:t>
            </a:r>
          </a:p>
          <a:p>
            <a:pPr eaLnBrk="1" hangingPunct="1">
              <a:lnSpc>
                <a:spcPct val="90000"/>
              </a:lnSpc>
            </a:pPr>
            <a:r>
              <a:rPr lang="nl-NL" sz="2800"/>
              <a:t>Fructose 6-fosfaat </a:t>
            </a:r>
            <a:r>
              <a:rPr lang="nl-NL" sz="2800">
                <a:sym typeface="Wingdings"/>
              </a:rPr>
              <a:t> fructose 1,6-fosfaat</a:t>
            </a:r>
          </a:p>
          <a:p>
            <a:pPr eaLnBrk="1" hangingPunct="1">
              <a:lnSpc>
                <a:spcPct val="90000"/>
              </a:lnSpc>
            </a:pPr>
            <a:endParaRPr lang="nl-NL" sz="2800">
              <a:sym typeface="Wingdings"/>
            </a:endParaRPr>
          </a:p>
          <a:p>
            <a:pPr eaLnBrk="1" hangingPunct="1">
              <a:lnSpc>
                <a:spcPct val="90000"/>
              </a:lnSpc>
            </a:pPr>
            <a:endParaRPr lang="nl-NL" sz="2800">
              <a:sym typeface="Wingdings"/>
            </a:endParaRPr>
          </a:p>
          <a:p>
            <a:pPr eaLnBrk="1" hangingPunct="1">
              <a:lnSpc>
                <a:spcPct val="90000"/>
              </a:lnSpc>
            </a:pPr>
            <a:endParaRPr lang="nl-NL" sz="2800"/>
          </a:p>
          <a:p>
            <a:pPr eaLnBrk="1" hangingPunct="1">
              <a:lnSpc>
                <a:spcPct val="90000"/>
              </a:lnSpc>
            </a:pPr>
            <a:endParaRPr lang="nl-NL" sz="2800"/>
          </a:p>
          <a:p>
            <a:pPr eaLnBrk="1" hangingPunct="1">
              <a:lnSpc>
                <a:spcPct val="90000"/>
              </a:lnSpc>
            </a:pPr>
            <a:endParaRPr lang="nl-NL" sz="2800"/>
          </a:p>
          <a:p>
            <a:pPr eaLnBrk="1" hangingPunct="1">
              <a:lnSpc>
                <a:spcPct val="90000"/>
              </a:lnSpc>
            </a:pPr>
            <a:endParaRPr lang="nl-NL" sz="2800"/>
          </a:p>
          <a:p>
            <a:pPr eaLnBrk="1" hangingPunct="1">
              <a:lnSpc>
                <a:spcPct val="90000"/>
              </a:lnSpc>
            </a:pPr>
            <a:endParaRPr lang="nl-NL" sz="2800"/>
          </a:p>
          <a:p>
            <a:pPr eaLnBrk="1" hangingPunct="1">
              <a:lnSpc>
                <a:spcPct val="90000"/>
              </a:lnSpc>
            </a:pPr>
            <a:endParaRPr lang="nl-NL" sz="2800"/>
          </a:p>
          <a:p>
            <a:pPr eaLnBrk="1" hangingPunct="1">
              <a:lnSpc>
                <a:spcPct val="90000"/>
              </a:lnSpc>
            </a:pPr>
            <a:endParaRPr lang="nl-NL" sz="2800"/>
          </a:p>
          <a:p>
            <a:pPr eaLnBrk="1" hangingPunct="1">
              <a:lnSpc>
                <a:spcPct val="90000"/>
              </a:lnSpc>
            </a:pPr>
            <a:endParaRPr lang="nl-NL" sz="2800"/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nl-NL" sz="2800"/>
          </a:p>
        </p:txBody>
      </p:sp>
      <p:pic>
        <p:nvPicPr>
          <p:cNvPr id="3" name="Afbeelding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3454" y="2060848"/>
            <a:ext cx="3456384" cy="3456384"/>
          </a:xfrm>
          <a:prstGeom prst="rect">
            <a:avLst/>
          </a:prstGeom>
        </p:spPr>
      </p:pic>
      <p:pic>
        <p:nvPicPr>
          <p:cNvPr id="6" name="Afbeelding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556"/>
          <a:stretch/>
        </p:blipFill>
        <p:spPr>
          <a:xfrm>
            <a:off x="1380751" y="2344155"/>
            <a:ext cx="6571456" cy="1491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42136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nl-NL"/>
              <a:t>Activiteit </a:t>
            </a:r>
            <a:r>
              <a:rPr lang="nl-NL" err="1"/>
              <a:t>fosfofructokinase</a:t>
            </a:r>
            <a:endParaRPr lang="nl-NL"/>
          </a:p>
        </p:txBody>
      </p:sp>
      <p:sp>
        <p:nvSpPr>
          <p:cNvPr id="10243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334434" y="1279526"/>
            <a:ext cx="11450198" cy="5111750"/>
          </a:xfrm>
          <a:noFill/>
        </p:spPr>
        <p:txBody>
          <a:bodyPr>
            <a:noAutofit/>
          </a:bodyPr>
          <a:lstStyle/>
          <a:p>
            <a:pPr eaLnBrk="1" hangingPunct="1">
              <a:lnSpc>
                <a:spcPct val="90000"/>
              </a:lnSpc>
            </a:pPr>
            <a:r>
              <a:rPr lang="nl-NL" sz="2800"/>
              <a:t>Belangrijkste controle mechanisme glycolyse</a:t>
            </a:r>
          </a:p>
          <a:p>
            <a:pPr eaLnBrk="1" hangingPunct="1">
              <a:lnSpc>
                <a:spcPct val="90000"/>
              </a:lnSpc>
            </a:pPr>
            <a:r>
              <a:rPr lang="nl-NL" sz="2800"/>
              <a:t>Fructose 6-fosfaat </a:t>
            </a:r>
            <a:r>
              <a:rPr lang="nl-NL" sz="2800">
                <a:sym typeface="Wingdings"/>
              </a:rPr>
              <a:t> fructose 1,6-fosfaat</a:t>
            </a:r>
          </a:p>
          <a:p>
            <a:pPr eaLnBrk="1" hangingPunct="1">
              <a:lnSpc>
                <a:spcPct val="90000"/>
              </a:lnSpc>
            </a:pPr>
            <a:endParaRPr lang="nl-NL" sz="2800"/>
          </a:p>
          <a:p>
            <a:pPr eaLnBrk="1" hangingPunct="1">
              <a:lnSpc>
                <a:spcPct val="90000"/>
              </a:lnSpc>
            </a:pPr>
            <a:r>
              <a:rPr lang="nl-NL" sz="2800"/>
              <a:t>ATP nodig voor reactie; bindingsplaats 1</a:t>
            </a:r>
          </a:p>
          <a:p>
            <a:pPr eaLnBrk="1" hangingPunct="1">
              <a:lnSpc>
                <a:spcPct val="90000"/>
              </a:lnSpc>
            </a:pPr>
            <a:r>
              <a:rPr lang="nl-NL" sz="2800"/>
              <a:t>ATP </a:t>
            </a:r>
            <a:r>
              <a:rPr lang="nl-NL" sz="2800" err="1"/>
              <a:t>inhibeert</a:t>
            </a:r>
            <a:r>
              <a:rPr lang="nl-NL" sz="2800"/>
              <a:t> enzym; </a:t>
            </a:r>
            <a:r>
              <a:rPr lang="nl-NL" sz="2800" err="1"/>
              <a:t>bindinglaats</a:t>
            </a:r>
            <a:r>
              <a:rPr lang="nl-NL" sz="2800"/>
              <a:t> 2</a:t>
            </a:r>
          </a:p>
          <a:p>
            <a:pPr eaLnBrk="1" hangingPunct="1">
              <a:lnSpc>
                <a:spcPct val="90000"/>
              </a:lnSpc>
            </a:pPr>
            <a:endParaRPr lang="nl-NL" sz="2800"/>
          </a:p>
          <a:p>
            <a:pPr eaLnBrk="1" hangingPunct="1">
              <a:lnSpc>
                <a:spcPct val="90000"/>
              </a:lnSpc>
            </a:pPr>
            <a:endParaRPr lang="nl-NL" sz="2800"/>
          </a:p>
          <a:p>
            <a:pPr eaLnBrk="1" hangingPunct="1">
              <a:lnSpc>
                <a:spcPct val="90000"/>
              </a:lnSpc>
            </a:pPr>
            <a:endParaRPr lang="nl-NL" sz="2800"/>
          </a:p>
          <a:p>
            <a:pPr eaLnBrk="1" hangingPunct="1">
              <a:lnSpc>
                <a:spcPct val="90000"/>
              </a:lnSpc>
            </a:pPr>
            <a:endParaRPr lang="nl-NL" sz="2800"/>
          </a:p>
          <a:p>
            <a:pPr eaLnBrk="1" hangingPunct="1">
              <a:lnSpc>
                <a:spcPct val="90000"/>
              </a:lnSpc>
            </a:pPr>
            <a:endParaRPr lang="nl-NL" sz="2800"/>
          </a:p>
          <a:p>
            <a:pPr eaLnBrk="1" hangingPunct="1">
              <a:lnSpc>
                <a:spcPct val="90000"/>
              </a:lnSpc>
            </a:pPr>
            <a:endParaRPr lang="nl-NL" sz="2800"/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nl-NL" sz="2800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5480" y="333375"/>
            <a:ext cx="8661400" cy="627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055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nl-NL"/>
              <a:t>Activiteit </a:t>
            </a:r>
            <a:r>
              <a:rPr lang="nl-NL" err="1"/>
              <a:t>fosfofructokinase</a:t>
            </a:r>
            <a:endParaRPr lang="nl-NL"/>
          </a:p>
        </p:txBody>
      </p:sp>
      <p:sp>
        <p:nvSpPr>
          <p:cNvPr id="10243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334434" y="1279526"/>
            <a:ext cx="11450198" cy="5111750"/>
          </a:xfrm>
          <a:noFill/>
        </p:spPr>
        <p:txBody>
          <a:bodyPr>
            <a:noAutofit/>
          </a:bodyPr>
          <a:lstStyle/>
          <a:p>
            <a:pPr eaLnBrk="1" hangingPunct="1">
              <a:lnSpc>
                <a:spcPct val="90000"/>
              </a:lnSpc>
            </a:pPr>
            <a:r>
              <a:rPr lang="nl-NL" sz="2800"/>
              <a:t>Belangrijkste controle mechanisme glycolyse</a:t>
            </a:r>
          </a:p>
          <a:p>
            <a:pPr eaLnBrk="1" hangingPunct="1">
              <a:lnSpc>
                <a:spcPct val="90000"/>
              </a:lnSpc>
            </a:pPr>
            <a:r>
              <a:rPr lang="nl-NL" sz="2800"/>
              <a:t>Fructose 6-fosfaat </a:t>
            </a:r>
            <a:r>
              <a:rPr lang="nl-NL" sz="2800">
                <a:sym typeface="Wingdings"/>
              </a:rPr>
              <a:t> fructose 1,6-fosfaat</a:t>
            </a:r>
          </a:p>
          <a:p>
            <a:pPr eaLnBrk="1" hangingPunct="1">
              <a:lnSpc>
                <a:spcPct val="90000"/>
              </a:lnSpc>
            </a:pPr>
            <a:endParaRPr lang="nl-NL" sz="2800"/>
          </a:p>
          <a:p>
            <a:pPr eaLnBrk="1" hangingPunct="1">
              <a:lnSpc>
                <a:spcPct val="90000"/>
              </a:lnSpc>
            </a:pPr>
            <a:r>
              <a:rPr lang="nl-NL" sz="2800"/>
              <a:t>ATP nodig voor reactie; bindingsplaats 1</a:t>
            </a:r>
          </a:p>
          <a:p>
            <a:pPr eaLnBrk="1" hangingPunct="1">
              <a:lnSpc>
                <a:spcPct val="90000"/>
              </a:lnSpc>
            </a:pPr>
            <a:r>
              <a:rPr lang="nl-NL" sz="2800"/>
              <a:t>ATP </a:t>
            </a:r>
            <a:r>
              <a:rPr lang="nl-NL" sz="2800" err="1"/>
              <a:t>inhibeert</a:t>
            </a:r>
            <a:r>
              <a:rPr lang="nl-NL" sz="2800"/>
              <a:t> enzym; bindingsplaats 2</a:t>
            </a:r>
          </a:p>
          <a:p>
            <a:pPr eaLnBrk="1" hangingPunct="1">
              <a:lnSpc>
                <a:spcPct val="90000"/>
              </a:lnSpc>
            </a:pPr>
            <a:r>
              <a:rPr lang="nl-NL" sz="2800"/>
              <a:t>AMP bindt ook en </a:t>
            </a:r>
            <a:r>
              <a:rPr lang="nl-NL" sz="2800" err="1"/>
              <a:t>inhibeert</a:t>
            </a:r>
            <a:r>
              <a:rPr lang="nl-NL" sz="2800"/>
              <a:t> niet (competitie)</a:t>
            </a:r>
          </a:p>
          <a:p>
            <a:pPr eaLnBrk="1" hangingPunct="1">
              <a:lnSpc>
                <a:spcPct val="90000"/>
              </a:lnSpc>
            </a:pPr>
            <a:r>
              <a:rPr lang="nl-NL" sz="2800"/>
              <a:t>ADP + ADP ⇄ ATP + AMP</a:t>
            </a:r>
          </a:p>
          <a:p>
            <a:pPr eaLnBrk="1" hangingPunct="1">
              <a:lnSpc>
                <a:spcPct val="90000"/>
              </a:lnSpc>
            </a:pPr>
            <a:endParaRPr lang="nl-NL" sz="2800"/>
          </a:p>
          <a:p>
            <a:pPr eaLnBrk="1" hangingPunct="1">
              <a:lnSpc>
                <a:spcPct val="90000"/>
              </a:lnSpc>
            </a:pPr>
            <a:endParaRPr lang="nl-NL" sz="2800"/>
          </a:p>
          <a:p>
            <a:pPr eaLnBrk="1" hangingPunct="1">
              <a:lnSpc>
                <a:spcPct val="90000"/>
              </a:lnSpc>
            </a:pPr>
            <a:endParaRPr lang="nl-NL" sz="2800"/>
          </a:p>
          <a:p>
            <a:pPr eaLnBrk="1" hangingPunct="1">
              <a:lnSpc>
                <a:spcPct val="90000"/>
              </a:lnSpc>
            </a:pPr>
            <a:endParaRPr lang="nl-NL" sz="2800"/>
          </a:p>
          <a:p>
            <a:pPr eaLnBrk="1" hangingPunct="1">
              <a:lnSpc>
                <a:spcPct val="90000"/>
              </a:lnSpc>
            </a:pPr>
            <a:endParaRPr lang="nl-NL" sz="2800"/>
          </a:p>
          <a:p>
            <a:pPr eaLnBrk="1" hangingPunct="1">
              <a:lnSpc>
                <a:spcPct val="90000"/>
              </a:lnSpc>
            </a:pPr>
            <a:endParaRPr lang="nl-NL" sz="2800"/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nl-NL" sz="2800"/>
          </a:p>
        </p:txBody>
      </p:sp>
      <p:pic>
        <p:nvPicPr>
          <p:cNvPr id="2" name="Afbeelding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5932" y="1412776"/>
            <a:ext cx="3010655" cy="2374851"/>
          </a:xfrm>
          <a:prstGeom prst="rect">
            <a:avLst/>
          </a:prstGeom>
        </p:spPr>
      </p:pic>
      <p:pic>
        <p:nvPicPr>
          <p:cNvPr id="4" name="Afbeelding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7123" y="3751833"/>
            <a:ext cx="4288271" cy="3106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97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z="2800" err="1"/>
              <a:t>Hexokinase</a:t>
            </a:r>
            <a:endParaRPr lang="nl-NL" sz="280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34434" y="1412776"/>
            <a:ext cx="10972800" cy="4525963"/>
          </a:xfrm>
        </p:spPr>
        <p:txBody>
          <a:bodyPr/>
          <a:lstStyle/>
          <a:p>
            <a:endParaRPr lang="nl-NL" sz="2400"/>
          </a:p>
          <a:p>
            <a:endParaRPr lang="nl-NL" sz="2400"/>
          </a:p>
          <a:p>
            <a:endParaRPr lang="nl-NL" sz="2400"/>
          </a:p>
          <a:p>
            <a:endParaRPr lang="nl-NL" sz="2400"/>
          </a:p>
          <a:p>
            <a:endParaRPr lang="nl-NL" sz="2400"/>
          </a:p>
          <a:p>
            <a:endParaRPr lang="nl-NL" sz="2400"/>
          </a:p>
          <a:p>
            <a:r>
              <a:rPr lang="nl-NL" sz="2400"/>
              <a:t>Toename van glucose-6P </a:t>
            </a:r>
            <a:r>
              <a:rPr lang="nl-NL" sz="2400" err="1"/>
              <a:t>inhibeert</a:t>
            </a:r>
            <a:r>
              <a:rPr lang="nl-NL" sz="2400"/>
              <a:t> </a:t>
            </a:r>
            <a:r>
              <a:rPr lang="nl-NL" sz="2400" err="1"/>
              <a:t>hexokinase</a:t>
            </a:r>
            <a:endParaRPr lang="nl-NL" sz="2400"/>
          </a:p>
          <a:p>
            <a:r>
              <a:rPr lang="nl-NL" sz="2400"/>
              <a:t>Maar: glucose-6P is ook nodig voor pentose fosfaat </a:t>
            </a:r>
            <a:r>
              <a:rPr lang="nl-NL" sz="2400" err="1"/>
              <a:t>pathway</a:t>
            </a:r>
            <a:r>
              <a:rPr lang="nl-NL" sz="2400"/>
              <a:t>: anabolisme</a:t>
            </a:r>
          </a:p>
          <a:p>
            <a:r>
              <a:rPr lang="nl-NL" sz="2400"/>
              <a:t>Daarom is deze inhibitie niet de belangrijkste controle in de glycolyse:</a:t>
            </a:r>
          </a:p>
          <a:p>
            <a:r>
              <a:rPr lang="nl-NL" sz="2400"/>
              <a:t>Dat is de regulatie van </a:t>
            </a:r>
            <a:r>
              <a:rPr lang="nl-NL" sz="2400" err="1"/>
              <a:t>fosfofructokinase</a:t>
            </a:r>
            <a:endParaRPr lang="nl-NL" sz="2400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1624" y="1628800"/>
            <a:ext cx="6021684" cy="2331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4558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Glucose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34434" y="1382042"/>
            <a:ext cx="8425862" cy="4525963"/>
          </a:xfrm>
        </p:spPr>
        <p:txBody>
          <a:bodyPr/>
          <a:lstStyle/>
          <a:p>
            <a:pPr marL="0" indent="0">
              <a:buNone/>
            </a:pPr>
            <a:r>
              <a:rPr lang="nl-NL" sz="2400"/>
              <a:t>Belangrijkste suiker</a:t>
            </a:r>
          </a:p>
          <a:p>
            <a:pPr marL="514350" indent="-514350">
              <a:buFont typeface="+mj-lt"/>
              <a:buAutoNum type="arabicPeriod"/>
            </a:pPr>
            <a:r>
              <a:rPr lang="nl-NL" sz="2400"/>
              <a:t>Gemaakt uit formaldehyde, dus aanwezig als voeding voor primitieve levensvormen</a:t>
            </a:r>
          </a:p>
          <a:p>
            <a:pPr marL="514350" indent="-514350">
              <a:buFont typeface="+mj-lt"/>
              <a:buAutoNum type="arabicPeriod"/>
            </a:pPr>
            <a:r>
              <a:rPr lang="nl-NL" sz="2400"/>
              <a:t>Stabiele </a:t>
            </a:r>
            <a:r>
              <a:rPr lang="nl-NL" sz="2400" err="1"/>
              <a:t>hexose</a:t>
            </a:r>
            <a:r>
              <a:rPr lang="nl-NL" sz="2400"/>
              <a:t>, weinig sterische hindering</a:t>
            </a:r>
          </a:p>
          <a:p>
            <a:pPr marL="514350" indent="-514350">
              <a:buFont typeface="+mj-lt"/>
              <a:buAutoNum type="arabicPeriod"/>
            </a:pPr>
            <a:r>
              <a:rPr lang="nl-NL" sz="2400"/>
              <a:t>Lage kans op het </a:t>
            </a:r>
            <a:r>
              <a:rPr lang="nl-NL" sz="2400" err="1"/>
              <a:t>glycoliseren</a:t>
            </a:r>
            <a:r>
              <a:rPr lang="nl-NL" sz="2400"/>
              <a:t> van eiwit, blijft grotendeels in de ring structuur</a:t>
            </a:r>
          </a:p>
          <a:p>
            <a:endParaRPr lang="nl-NL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0336" y="2348879"/>
            <a:ext cx="2036593" cy="2592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31244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z="3200" err="1"/>
              <a:t>Pyruvaatkinase</a:t>
            </a:r>
            <a:r>
              <a:rPr lang="nl-NL" sz="3200"/>
              <a:t> wordt </a:t>
            </a:r>
            <a:r>
              <a:rPr lang="nl-NL" sz="3200" err="1"/>
              <a:t>geïnhibeerd</a:t>
            </a:r>
            <a:r>
              <a:rPr lang="nl-NL" sz="3200"/>
              <a:t> door ATP en </a:t>
            </a:r>
            <a:br>
              <a:rPr lang="nl-NL" sz="3200"/>
            </a:br>
            <a:r>
              <a:rPr lang="nl-NL" sz="3200"/>
              <a:t>geactiveerd door fructose-6P</a:t>
            </a:r>
          </a:p>
        </p:txBody>
      </p:sp>
      <p:pic>
        <p:nvPicPr>
          <p:cNvPr id="4" name="Tijdelijke aanduiding voor inhoud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353"/>
          <a:stretch/>
        </p:blipFill>
        <p:spPr>
          <a:xfrm>
            <a:off x="1703512" y="1268760"/>
            <a:ext cx="8928992" cy="5412545"/>
          </a:xfrm>
        </p:spPr>
      </p:pic>
      <p:sp>
        <p:nvSpPr>
          <p:cNvPr id="3" name="Rechthoek 2"/>
          <p:cNvSpPr/>
          <p:nvPr/>
        </p:nvSpPr>
        <p:spPr>
          <a:xfrm>
            <a:off x="5951984" y="1268760"/>
            <a:ext cx="4680520" cy="55892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54362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>
                <a:hlinkClick r:id="rId2"/>
              </a:rPr>
              <a:t>intermezzo</a:t>
            </a:r>
            <a:endParaRPr lang="nl-NL"/>
          </a:p>
        </p:txBody>
      </p:sp>
      <p:sp>
        <p:nvSpPr>
          <p:cNvPr id="7" name="Tijdelijke aanduiding voor inhoud 6">
            <a:extLst>
              <a:ext uri="{FF2B5EF4-FFF2-40B4-BE49-F238E27FC236}">
                <a16:creationId xmlns:a16="http://schemas.microsoft.com/office/drawing/2014/main" id="{39C5D4A3-D0E6-2942-9DFF-228CE416F4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8720138" cy="4525963"/>
          </a:xfrm>
        </p:spPr>
        <p:txBody>
          <a:bodyPr/>
          <a:lstStyle/>
          <a:p>
            <a:r>
              <a:rPr lang="nl-NL"/>
              <a:t>Huiswerk: Maak opdracht glycolyse BB</a:t>
            </a:r>
          </a:p>
          <a:p>
            <a:r>
              <a:rPr lang="nl-NL"/>
              <a:t>Maandag: KEGG database opdracht online</a:t>
            </a:r>
          </a:p>
        </p:txBody>
      </p:sp>
    </p:spTree>
    <p:extLst>
      <p:ext uri="{BB962C8B-B14F-4D97-AF65-F5344CB8AC3E}">
        <p14:creationId xmlns:p14="http://schemas.microsoft.com/office/powerpoint/2010/main" val="25011283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nl-NL" altLang="nl-NL"/>
              <a:t>Pyruvaat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buFontTx/>
              <a:buNone/>
            </a:pPr>
            <a:r>
              <a:rPr lang="nl-NL" altLang="nl-NL" sz="2800"/>
              <a:t>Aeroob: </a:t>
            </a:r>
          </a:p>
          <a:p>
            <a:r>
              <a:rPr lang="nl-NL" altLang="nl-NL" sz="2800" err="1"/>
              <a:t>Pyruvaat</a:t>
            </a:r>
            <a:r>
              <a:rPr lang="nl-NL" altLang="nl-NL" sz="2800"/>
              <a:t> + </a:t>
            </a:r>
            <a:r>
              <a:rPr lang="nl-NL" altLang="nl-NL" sz="2800" err="1"/>
              <a:t>CoA</a:t>
            </a:r>
            <a:r>
              <a:rPr lang="nl-NL" altLang="nl-NL" sz="2800"/>
              <a:t> </a:t>
            </a:r>
            <a:r>
              <a:rPr lang="en-US" sz="2800">
                <a:cs typeface="Times New Roman"/>
              </a:rPr>
              <a:t>→ </a:t>
            </a:r>
            <a:r>
              <a:rPr lang="nl-NL" altLang="nl-NL" sz="2800"/>
              <a:t>CO</a:t>
            </a:r>
            <a:r>
              <a:rPr lang="nl-NL" altLang="nl-NL" sz="2800" baseline="-25000"/>
              <a:t>2</a:t>
            </a:r>
            <a:r>
              <a:rPr lang="nl-NL" altLang="nl-NL" sz="2800"/>
              <a:t> + Acetyl-CoA</a:t>
            </a:r>
          </a:p>
          <a:p>
            <a:endParaRPr lang="nl-NL" altLang="nl-NL" sz="2800"/>
          </a:p>
          <a:p>
            <a:pPr marL="82296" indent="0">
              <a:buNone/>
            </a:pPr>
            <a:r>
              <a:rPr lang="nl-NL" altLang="nl-NL" sz="2800"/>
              <a:t>			citroenzuurcyclus</a:t>
            </a:r>
          </a:p>
          <a:p>
            <a:pPr>
              <a:buFontTx/>
              <a:buNone/>
            </a:pPr>
            <a:endParaRPr lang="nl-NL" altLang="nl-NL" sz="2800"/>
          </a:p>
          <a:p>
            <a:pPr>
              <a:buFontTx/>
              <a:buNone/>
            </a:pPr>
            <a:r>
              <a:rPr lang="nl-NL" altLang="nl-NL" sz="2800"/>
              <a:t>Anaeroob: </a:t>
            </a:r>
          </a:p>
          <a:p>
            <a:r>
              <a:rPr lang="nl-NL" altLang="nl-NL" sz="2800" err="1"/>
              <a:t>Pyruvaat</a:t>
            </a:r>
            <a:r>
              <a:rPr lang="nl-NL" altLang="nl-NL" sz="2800"/>
              <a:t> </a:t>
            </a:r>
            <a:r>
              <a:rPr lang="en-US" sz="2800">
                <a:cs typeface="Times New Roman"/>
              </a:rPr>
              <a:t>→ </a:t>
            </a:r>
            <a:r>
              <a:rPr lang="en-US" sz="2800" err="1">
                <a:cs typeface="Times New Roman"/>
              </a:rPr>
              <a:t>Lactaat</a:t>
            </a:r>
            <a:r>
              <a:rPr lang="en-US" sz="2800">
                <a:cs typeface="Times New Roman"/>
              </a:rPr>
              <a:t> </a:t>
            </a:r>
            <a:r>
              <a:rPr lang="nl-NL" sz="2800"/>
              <a:t>(</a:t>
            </a:r>
            <a:r>
              <a:rPr lang="en-US" sz="2800">
                <a:cs typeface="Times New Roman"/>
              </a:rPr>
              <a:t>→ </a:t>
            </a:r>
            <a:r>
              <a:rPr lang="en-US" sz="2800" err="1">
                <a:cs typeface="Times New Roman"/>
              </a:rPr>
              <a:t>Pyruvaat</a:t>
            </a:r>
            <a:r>
              <a:rPr lang="en-US" sz="2800">
                <a:cs typeface="Times New Roman"/>
              </a:rPr>
              <a:t>, Cori </a:t>
            </a:r>
            <a:r>
              <a:rPr lang="en-US" sz="2800" err="1">
                <a:cs typeface="Times New Roman"/>
              </a:rPr>
              <a:t>cyclus</a:t>
            </a:r>
            <a:r>
              <a:rPr lang="en-US" sz="2800">
                <a:cs typeface="Times New Roman"/>
              </a:rPr>
              <a:t>)</a:t>
            </a:r>
            <a:endParaRPr lang="nl-NL" altLang="nl-NL" sz="2800"/>
          </a:p>
          <a:p>
            <a:r>
              <a:rPr lang="nl-NL" altLang="nl-NL" sz="2800" err="1"/>
              <a:t>Pyruvaat</a:t>
            </a:r>
            <a:r>
              <a:rPr lang="nl-NL" altLang="nl-NL" sz="2800"/>
              <a:t> </a:t>
            </a:r>
            <a:r>
              <a:rPr lang="en-US" sz="2800">
                <a:cs typeface="Times New Roman"/>
              </a:rPr>
              <a:t>→ Acetaldehyde + CO</a:t>
            </a:r>
            <a:r>
              <a:rPr lang="en-US" sz="2800" baseline="-25000">
                <a:cs typeface="Times New Roman"/>
              </a:rPr>
              <a:t>2 </a:t>
            </a:r>
            <a:r>
              <a:rPr lang="en-US" sz="2800">
                <a:cs typeface="Times New Roman"/>
              </a:rPr>
              <a:t>(</a:t>
            </a:r>
            <a:r>
              <a:rPr lang="en-US" sz="2800" i="1" err="1">
                <a:cs typeface="Times New Roman"/>
              </a:rPr>
              <a:t>microorganismen</a:t>
            </a:r>
            <a:r>
              <a:rPr lang="en-US" sz="2800" i="1">
                <a:cs typeface="Times New Roman"/>
              </a:rPr>
              <a:t> </a:t>
            </a:r>
            <a:r>
              <a:rPr lang="en-US" sz="2800" i="1" err="1">
                <a:cs typeface="Times New Roman"/>
              </a:rPr>
              <a:t>en</a:t>
            </a:r>
            <a:r>
              <a:rPr lang="en-US" sz="2800" i="1">
                <a:cs typeface="Times New Roman"/>
              </a:rPr>
              <a:t> gist</a:t>
            </a:r>
            <a:r>
              <a:rPr lang="en-US" sz="2800">
                <a:cs typeface="Times New Roman"/>
              </a:rPr>
              <a:t>)</a:t>
            </a:r>
          </a:p>
          <a:p>
            <a:endParaRPr lang="en-US" altLang="nl-NL" sz="2800" baseline="-25000">
              <a:cs typeface="Times New Roman"/>
            </a:endParaRPr>
          </a:p>
          <a:p>
            <a:pPr marL="82296" indent="0">
              <a:buNone/>
            </a:pPr>
            <a:endParaRPr lang="en-US" altLang="nl-NL" sz="2800">
              <a:cs typeface="Times New Roman"/>
            </a:endParaRPr>
          </a:p>
          <a:p>
            <a:pPr marL="82296" indent="0">
              <a:buNone/>
            </a:pPr>
            <a:r>
              <a:rPr lang="en-US" altLang="nl-NL" sz="2800">
                <a:cs typeface="Times New Roman"/>
              </a:rPr>
              <a:t>		       Ethanol</a:t>
            </a:r>
            <a:r>
              <a:rPr lang="en-US" altLang="nl-NL" sz="2800" baseline="-25000">
                <a:cs typeface="Times New Roman"/>
              </a:rPr>
              <a:t>		</a:t>
            </a:r>
            <a:endParaRPr lang="nl-NL" altLang="nl-NL" sz="2800" baseline="-25000"/>
          </a:p>
        </p:txBody>
      </p:sp>
      <p:cxnSp>
        <p:nvCxnSpPr>
          <p:cNvPr id="3" name="Straight Arrow Connector 2"/>
          <p:cNvCxnSpPr/>
          <p:nvPr/>
        </p:nvCxnSpPr>
        <p:spPr>
          <a:xfrm>
            <a:off x="4655840" y="2276871"/>
            <a:ext cx="0" cy="50408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>
            <a:off x="3719736" y="4941145"/>
            <a:ext cx="0" cy="50407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Afbeelding 1"/>
          <p:cNvPicPr>
            <a:picLocks noChangeAspect="1"/>
          </p:cNvPicPr>
          <p:nvPr/>
        </p:nvPicPr>
        <p:blipFill rotWithShape="1">
          <a:blip r:embed="rId3"/>
          <a:srcRect l="88587" b="38461"/>
          <a:stretch/>
        </p:blipFill>
        <p:spPr>
          <a:xfrm>
            <a:off x="9735716" y="1226455"/>
            <a:ext cx="1846684" cy="2100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0340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z="3600"/>
              <a:t>Van glucose naar </a:t>
            </a:r>
            <a:r>
              <a:rPr lang="nl-NL" sz="3600" err="1"/>
              <a:t>pyruvaat</a:t>
            </a:r>
            <a:r>
              <a:rPr lang="nl-NL" sz="3600"/>
              <a:t> in 10 stappen</a:t>
            </a:r>
          </a:p>
        </p:txBody>
      </p:sp>
      <p:pic>
        <p:nvPicPr>
          <p:cNvPr id="4" name="Tijdelijke aanduiding voor inhoud 3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8328" y="1466392"/>
            <a:ext cx="2486746" cy="4525963"/>
          </a:xfrm>
        </p:spPr>
      </p:pic>
      <p:sp>
        <p:nvSpPr>
          <p:cNvPr id="6" name="Tijdelijke aanduiding voor inhoud 5"/>
          <p:cNvSpPr>
            <a:spLocks noGrp="1"/>
          </p:cNvSpPr>
          <p:nvPr>
            <p:ph sz="half" idx="2"/>
          </p:nvPr>
        </p:nvSpPr>
        <p:spPr>
          <a:xfrm>
            <a:off x="479376" y="1483160"/>
            <a:ext cx="7992888" cy="4525963"/>
          </a:xfrm>
        </p:spPr>
        <p:txBody>
          <a:bodyPr/>
          <a:lstStyle/>
          <a:p>
            <a:r>
              <a:rPr lang="nl-NL"/>
              <a:t>Zowel prokaryoten als eukaryoten</a:t>
            </a:r>
          </a:p>
          <a:p>
            <a:r>
              <a:rPr lang="nl-NL"/>
              <a:t>1 glucose geeft 2 </a:t>
            </a:r>
            <a:r>
              <a:rPr lang="nl-NL" err="1"/>
              <a:t>pyruvaat</a:t>
            </a:r>
            <a:r>
              <a:rPr lang="nl-NL"/>
              <a:t>, 2 NADH en 2 ATP</a:t>
            </a:r>
          </a:p>
          <a:p>
            <a:endParaRPr lang="nl-NL"/>
          </a:p>
          <a:p>
            <a:r>
              <a:rPr lang="nl-NL"/>
              <a:t>2 fases:</a:t>
            </a:r>
          </a:p>
          <a:p>
            <a:pPr marL="514350" indent="-514350">
              <a:buFont typeface="+mj-lt"/>
              <a:buAutoNum type="arabicPeriod"/>
            </a:pPr>
            <a:r>
              <a:rPr lang="nl-NL"/>
              <a:t>Glucose in cel behouden en knippen in 2 3-C moleculen: </a:t>
            </a:r>
            <a:r>
              <a:rPr lang="nl-NL" i="1"/>
              <a:t>energie behoudend</a:t>
            </a:r>
          </a:p>
          <a:p>
            <a:pPr marL="514350" indent="-514350">
              <a:buFont typeface="+mj-lt"/>
              <a:buAutoNum type="arabicPeriod"/>
            </a:pPr>
            <a:r>
              <a:rPr lang="nl-NL"/>
              <a:t>Oxidatie, vorming van </a:t>
            </a:r>
            <a:r>
              <a:rPr lang="nl-NL" err="1"/>
              <a:t>pyruvaat</a:t>
            </a:r>
            <a:r>
              <a:rPr lang="nl-NL"/>
              <a:t> en ATP: </a:t>
            </a:r>
            <a:r>
              <a:rPr lang="nl-NL" i="1"/>
              <a:t>energie genererend</a:t>
            </a:r>
          </a:p>
        </p:txBody>
      </p:sp>
    </p:spTree>
    <p:extLst>
      <p:ext uri="{BB962C8B-B14F-4D97-AF65-F5344CB8AC3E}">
        <p14:creationId xmlns:p14="http://schemas.microsoft.com/office/powerpoint/2010/main" val="2105773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Leerdoelen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nl-NL"/>
              <a:t>Stappen glycolyse </a:t>
            </a:r>
            <a:r>
              <a:rPr lang="nl-NL" u="sng"/>
              <a:t>her</a:t>
            </a:r>
            <a:r>
              <a:rPr lang="nl-NL"/>
              <a:t>kennen en kunnen plaatsen</a:t>
            </a:r>
          </a:p>
          <a:p>
            <a:pPr lvl="1"/>
            <a:r>
              <a:rPr lang="nl-NL"/>
              <a:t>Namen van metabolieten</a:t>
            </a:r>
          </a:p>
          <a:p>
            <a:pPr lvl="1"/>
            <a:r>
              <a:rPr lang="nl-NL"/>
              <a:t>Enzymen die een bepaalde stap katalyseren</a:t>
            </a:r>
          </a:p>
          <a:p>
            <a:r>
              <a:rPr lang="nl-NL"/>
              <a:t>Twee fasen in glycolyse</a:t>
            </a:r>
          </a:p>
          <a:p>
            <a:r>
              <a:rPr lang="nl-NL"/>
              <a:t>Controlepunten in de glycolyse</a:t>
            </a:r>
          </a:p>
          <a:p>
            <a:r>
              <a:rPr lang="nl-NL"/>
              <a:t>Aerobe glycolyse </a:t>
            </a:r>
          </a:p>
          <a:p>
            <a:r>
              <a:rPr lang="en-US">
                <a:cs typeface="Times New Roman"/>
              </a:rPr>
              <a:t>Anaerobe </a:t>
            </a:r>
            <a:r>
              <a:rPr lang="en-US" err="1">
                <a:cs typeface="Times New Roman"/>
              </a:rPr>
              <a:t>glycolyse</a:t>
            </a:r>
            <a:endParaRPr lang="en-US">
              <a:cs typeface="Times New Roman"/>
            </a:endParaRPr>
          </a:p>
          <a:p>
            <a:pPr lvl="1"/>
            <a:r>
              <a:rPr lang="en-US" err="1">
                <a:cs typeface="Times New Roman"/>
              </a:rPr>
              <a:t>Pyruvaat</a:t>
            </a:r>
            <a:r>
              <a:rPr lang="en-US">
                <a:cs typeface="Times New Roman"/>
              </a:rPr>
              <a:t> → </a:t>
            </a:r>
            <a:r>
              <a:rPr lang="en-US" err="1">
                <a:cs typeface="Times New Roman"/>
              </a:rPr>
              <a:t>lactaat</a:t>
            </a:r>
            <a:endParaRPr lang="en-US">
              <a:cs typeface="Times New Roman"/>
            </a:endParaRPr>
          </a:p>
          <a:p>
            <a:pPr lvl="1"/>
            <a:r>
              <a:rPr lang="en-US" err="1">
                <a:cs typeface="Times New Roman"/>
              </a:rPr>
              <a:t>Pyruvaat</a:t>
            </a:r>
            <a:r>
              <a:rPr lang="en-US">
                <a:cs typeface="Times New Roman"/>
              </a:rPr>
              <a:t> → ethanol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693013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z="3600"/>
              <a:t>Van glucose naar </a:t>
            </a:r>
            <a:r>
              <a:rPr lang="nl-NL" sz="3600" err="1"/>
              <a:t>pyruvaat</a:t>
            </a:r>
            <a:r>
              <a:rPr lang="nl-NL" sz="3600"/>
              <a:t> in 10 stappen</a:t>
            </a:r>
          </a:p>
        </p:txBody>
      </p:sp>
      <p:pic>
        <p:nvPicPr>
          <p:cNvPr id="4" name="Tijdelijke aanduiding voor inhoud 3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8128" y="1142307"/>
            <a:ext cx="3240360" cy="5897566"/>
          </a:xfrm>
        </p:spPr>
      </p:pic>
      <p:sp>
        <p:nvSpPr>
          <p:cNvPr id="6" name="Tijdelijke aanduiding voor inhoud 5"/>
          <p:cNvSpPr>
            <a:spLocks noGrp="1"/>
          </p:cNvSpPr>
          <p:nvPr>
            <p:ph sz="half" idx="2"/>
          </p:nvPr>
        </p:nvSpPr>
        <p:spPr>
          <a:xfrm>
            <a:off x="344508" y="1483160"/>
            <a:ext cx="6687596" cy="4525963"/>
          </a:xfrm>
        </p:spPr>
        <p:txBody>
          <a:bodyPr/>
          <a:lstStyle/>
          <a:p>
            <a:pPr marL="285750" indent="-285750">
              <a:buFontTx/>
              <a:buChar char="-"/>
            </a:pPr>
            <a:r>
              <a:rPr lang="en-US"/>
              <a:t>Glucose </a:t>
            </a:r>
            <a:r>
              <a:rPr lang="en-US" err="1"/>
              <a:t>naar</a:t>
            </a:r>
            <a:r>
              <a:rPr lang="en-US"/>
              <a:t> glyceraldehyde-3-P</a:t>
            </a:r>
          </a:p>
          <a:p>
            <a:pPr lvl="1">
              <a:buFontTx/>
              <a:buChar char="-"/>
            </a:pPr>
            <a:r>
              <a:rPr lang="en-US" err="1"/>
              <a:t>Verbruik</a:t>
            </a:r>
            <a:r>
              <a:rPr lang="en-US"/>
              <a:t> 2 ATP</a:t>
            </a:r>
          </a:p>
          <a:p>
            <a:pPr lvl="1">
              <a:buFontTx/>
              <a:buChar char="-"/>
            </a:pPr>
            <a:endParaRPr lang="en-US"/>
          </a:p>
          <a:p>
            <a:pPr lvl="1">
              <a:buFontTx/>
              <a:buChar char="-"/>
            </a:pPr>
            <a:endParaRPr lang="en-US"/>
          </a:p>
          <a:p>
            <a:pPr marL="285750" indent="-285750">
              <a:buFontTx/>
              <a:buChar char="-"/>
            </a:pPr>
            <a:r>
              <a:rPr lang="en-US"/>
              <a:t>Glyceraldehyde-3-P </a:t>
            </a:r>
            <a:r>
              <a:rPr lang="en-US" err="1"/>
              <a:t>naar</a:t>
            </a:r>
            <a:r>
              <a:rPr lang="en-US"/>
              <a:t> </a:t>
            </a:r>
            <a:r>
              <a:rPr lang="en-US" err="1"/>
              <a:t>pyruvaat</a:t>
            </a:r>
            <a:endParaRPr lang="en-US"/>
          </a:p>
          <a:p>
            <a:pPr lvl="1">
              <a:buFontTx/>
              <a:buChar char="-"/>
            </a:pPr>
            <a:r>
              <a:rPr lang="en-US" err="1"/>
              <a:t>Vorming</a:t>
            </a:r>
            <a:r>
              <a:rPr lang="en-US"/>
              <a:t> 4 ATP</a:t>
            </a:r>
          </a:p>
          <a:p>
            <a:pPr marL="0" indent="0">
              <a:buNone/>
            </a:pP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467759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z="3600"/>
              <a:t>Van glucose naar </a:t>
            </a:r>
            <a:r>
              <a:rPr lang="nl-NL" sz="3600" err="1"/>
              <a:t>pyruvaat</a:t>
            </a:r>
            <a:r>
              <a:rPr lang="nl-NL" sz="3600"/>
              <a:t> in 10 stappen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half" idx="2"/>
          </p:nvPr>
        </p:nvSpPr>
        <p:spPr>
          <a:xfrm>
            <a:off x="334434" y="1467722"/>
            <a:ext cx="8425862" cy="4525963"/>
          </a:xfrm>
        </p:spPr>
        <p:txBody>
          <a:bodyPr/>
          <a:lstStyle/>
          <a:p>
            <a:endParaRPr lang="nl-NL"/>
          </a:p>
          <a:p>
            <a:pPr marL="0" indent="0">
              <a:buNone/>
            </a:pPr>
            <a:r>
              <a:rPr lang="nl-NL">
                <a:hlinkClick r:id="rId2"/>
              </a:rPr>
              <a:t>Glycolyse 1</a:t>
            </a:r>
            <a:endParaRPr lang="nl-NL"/>
          </a:p>
          <a:p>
            <a:pPr marL="0" indent="0">
              <a:buNone/>
            </a:pPr>
            <a:r>
              <a:rPr lang="nl-NL">
                <a:hlinkClick r:id="rId3"/>
              </a:rPr>
              <a:t>Glycolyse 2:</a:t>
            </a:r>
            <a:r>
              <a:rPr lang="nl-NL"/>
              <a:t> kijk thuis voor meer details</a:t>
            </a:r>
          </a:p>
          <a:p>
            <a:pPr marL="0" indent="0">
              <a:buNone/>
            </a:pPr>
            <a:endParaRPr lang="nl-NL"/>
          </a:p>
          <a:p>
            <a:pPr marL="0" indent="0">
              <a:buNone/>
            </a:pPr>
            <a:endParaRPr lang="nl-NL"/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9861" y="1738651"/>
            <a:ext cx="5312139" cy="3984104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Inkt 3"/>
              <p14:cNvContentPartPr/>
              <p14:nvPr/>
            </p14:nvContentPartPr>
            <p14:xfrm>
              <a:off x="136440" y="3123000"/>
              <a:ext cx="360" cy="360"/>
            </p14:xfrm>
          </p:contentPart>
        </mc:Choice>
        <mc:Fallback>
          <p:pic>
            <p:nvPicPr>
              <p:cNvPr id="4" name="Inkt 3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7080" y="3113640"/>
                <a:ext cx="19080" cy="1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09897967"/>
      </p:ext>
    </p:extLst>
  </p:cSld>
  <p:clrMapOvr>
    <a:masterClrMapping/>
  </p:clrMapOvr>
</p:sld>
</file>

<file path=ppt/theme/theme1.xml><?xml version="1.0" encoding="utf-8"?>
<a:theme xmlns:a="http://schemas.openxmlformats.org/drawingml/2006/main" name="Hanze MD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-them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Hanze MD</Template>
  <Application>Microsoft Office PowerPoint</Application>
  <PresentationFormat>Widescreen</PresentationFormat>
  <Slides>41</Slides>
  <Notes>23</Notes>
  <HiddenSlides>1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2" baseType="lpstr">
      <vt:lpstr>Hanze MD</vt:lpstr>
      <vt:lpstr>Biochemie 2</vt:lpstr>
      <vt:lpstr>Hfst 16 en 17</vt:lpstr>
      <vt:lpstr>Glycolyse</vt:lpstr>
      <vt:lpstr>Glucose</vt:lpstr>
      <vt:lpstr>Pyruvaat</vt:lpstr>
      <vt:lpstr>Van glucose naar pyruvaat in 10 stappen</vt:lpstr>
      <vt:lpstr>Leerdoelen</vt:lpstr>
      <vt:lpstr>Van glucose naar pyruvaat in 10 stappen</vt:lpstr>
      <vt:lpstr>Van glucose naar pyruvaat in 10 stappen</vt:lpstr>
      <vt:lpstr>Van glucose naar pyruvaat in 10 stappen</vt:lpstr>
      <vt:lpstr>Opdracht</vt:lpstr>
      <vt:lpstr>De eerste fase</vt:lpstr>
      <vt:lpstr>Stap 1: Fosforylatie van Glucose</vt:lpstr>
      <vt:lpstr>Hexokinase</vt:lpstr>
      <vt:lpstr>Stap 2: Van glucose-6-P naar fructose-6-P</vt:lpstr>
      <vt:lpstr>Stap 3: Van fructose-6-P naar fructose-1,6-bisfosfaat</vt:lpstr>
      <vt:lpstr>Stap 4: Van fructose-1,6,-bisfosfaat naar dihydroxyaceton-fosfaat en glyceraldehyde-3-fosfaat</vt:lpstr>
      <vt:lpstr>Stap 5: Van dihydroxyacetonfosfaat naar glyceraldehyde-3-fosfaat</vt:lpstr>
      <vt:lpstr>Van glucose naar pyruvaat in 10 stappen</vt:lpstr>
      <vt:lpstr>Fase 2</vt:lpstr>
      <vt:lpstr>Stap 6: Van Glyceraldehyde-3-P naar 1,3-bisfosfoglyceraat</vt:lpstr>
      <vt:lpstr>Stap 6a: Van Glyceraldehyde-3-P naar 1,3-bisfosfoglyceraat</vt:lpstr>
      <vt:lpstr>Stap 6b: Van Glyceraldehyde-3-P naar 1,3-bisfosfoglyceraat</vt:lpstr>
      <vt:lpstr>NAD+ wordt geregenereerd</vt:lpstr>
      <vt:lpstr>Stap 7: Defosforylatie van 1,3-bisfosfoglyceraat</vt:lpstr>
      <vt:lpstr>Stap 8: Isomerisatie van 3-fosfoglyceraat</vt:lpstr>
      <vt:lpstr>Stap 9: Dehydratatie van 2-fosfoglyceraat</vt:lpstr>
      <vt:lpstr>Stap 10: Defosforylatie van fosfoenolpyruvaat</vt:lpstr>
      <vt:lpstr>Stap 6-10: van glyceraldehyde 3-P naar pyruvaat</vt:lpstr>
      <vt:lpstr>Van glucose naar pyruvaat in 10 stappen</vt:lpstr>
      <vt:lpstr>Reacties van Glycolyse en DGº’</vt:lpstr>
      <vt:lpstr>Wat nu met pyruvaat?</vt:lpstr>
      <vt:lpstr>Van pyruvaat naar ethanol</vt:lpstr>
      <vt:lpstr>Van pyruvaat naar lactaat</vt:lpstr>
      <vt:lpstr>Controle punten in glycolyse (in spier!)</vt:lpstr>
      <vt:lpstr>Activiteit fosfofructokinase</vt:lpstr>
      <vt:lpstr>Activiteit fosfofructokinase</vt:lpstr>
      <vt:lpstr>Activiteit fosfofructokinase</vt:lpstr>
      <vt:lpstr>Hexokinase</vt:lpstr>
      <vt:lpstr>Pyruvaatkinase wordt geïnhibeerd door ATP en  geactiveerd door fructose-6P</vt:lpstr>
      <vt:lpstr>intermezzo</vt:lpstr>
    </vt:vector>
  </TitlesOfParts>
  <Company>Hanzehogeschool Groningen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Drayer</dc:creator>
  <cp:revision>1</cp:revision>
  <cp:lastPrinted>2013-12-02T09:57:51Z</cp:lastPrinted>
  <dcterms:created xsi:type="dcterms:W3CDTF">2008-03-03T15:12:32Z</dcterms:created>
  <dcterms:modified xsi:type="dcterms:W3CDTF">2021-12-09T08:09:57Z</dcterms:modified>
</cp:coreProperties>
</file>